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18" r:id="rId2"/>
  </p:sldIdLst>
  <p:sldSz cx="10693400" cy="7569200"/>
  <p:notesSz cx="10234613" cy="70993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8C33A"/>
    <a:srgbClr val="E6ED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277" autoAdjust="0"/>
    <p:restoredTop sz="94660"/>
  </p:normalViewPr>
  <p:slideViewPr>
    <p:cSldViewPr>
      <p:cViewPr>
        <p:scale>
          <a:sx n="100" d="100"/>
          <a:sy n="100" d="100"/>
        </p:scale>
        <p:origin x="2022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435101" cy="355859"/>
          </a:xfrm>
          <a:prstGeom prst="rect">
            <a:avLst/>
          </a:prstGeom>
        </p:spPr>
        <p:txBody>
          <a:bodyPr vert="horz" lIns="86773" tIns="43387" rIns="86773" bIns="43387" rtlCol="0"/>
          <a:lstStyle>
            <a:lvl1pPr algn="l">
              <a:defRPr sz="11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5797993" y="0"/>
            <a:ext cx="4433581" cy="355859"/>
          </a:xfrm>
          <a:prstGeom prst="rect">
            <a:avLst/>
          </a:prstGeom>
        </p:spPr>
        <p:txBody>
          <a:bodyPr vert="horz" lIns="86773" tIns="43387" rIns="86773" bIns="43387" rtlCol="0"/>
          <a:lstStyle>
            <a:lvl1pPr algn="r">
              <a:defRPr sz="1100"/>
            </a:lvl1pPr>
          </a:lstStyle>
          <a:p>
            <a:fld id="{EB26699A-C8C1-47DC-8977-2BE1984C6DCC}" type="datetimeFigureOut">
              <a:rPr lang="es-ES" smtClean="0"/>
              <a:t>24/08/2026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425825" y="887413"/>
            <a:ext cx="3382963" cy="23955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6773" tIns="43387" rIns="86773" bIns="43387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1024072" y="3417134"/>
            <a:ext cx="8186474" cy="2794754"/>
          </a:xfrm>
          <a:prstGeom prst="rect">
            <a:avLst/>
          </a:prstGeom>
        </p:spPr>
        <p:txBody>
          <a:bodyPr vert="horz" lIns="86773" tIns="43387" rIns="86773" bIns="43387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1" y="6743442"/>
            <a:ext cx="4435101" cy="355858"/>
          </a:xfrm>
          <a:prstGeom prst="rect">
            <a:avLst/>
          </a:prstGeom>
        </p:spPr>
        <p:txBody>
          <a:bodyPr vert="horz" lIns="86773" tIns="43387" rIns="86773" bIns="43387" rtlCol="0" anchor="b"/>
          <a:lstStyle>
            <a:lvl1pPr algn="l">
              <a:defRPr sz="11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797993" y="6743442"/>
            <a:ext cx="4433581" cy="355858"/>
          </a:xfrm>
          <a:prstGeom prst="rect">
            <a:avLst/>
          </a:prstGeom>
        </p:spPr>
        <p:txBody>
          <a:bodyPr vert="horz" lIns="86773" tIns="43387" rIns="86773" bIns="43387" rtlCol="0" anchor="b"/>
          <a:lstStyle>
            <a:lvl1pPr algn="r">
              <a:defRPr sz="1100"/>
            </a:lvl1pPr>
          </a:lstStyle>
          <a:p>
            <a:fld id="{1D85E63D-F926-4DC1-9E45-F06FD2AD241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36709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C7E6BF-02C2-6482-C4E9-5F1A4458DA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CB83A463-B93D-660A-5DA1-2B750C67250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9053CCE7-66B0-D931-A83A-A65D672D81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6C5A018-01FE-C138-9053-7B806A3AD2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85E63D-F926-4DC1-9E45-F06FD2AD2411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52304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481" y="2346452"/>
            <a:ext cx="9094788" cy="1589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962" y="4238752"/>
            <a:ext cx="7489825" cy="18923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700" b="1" i="0">
                <a:solidFill>
                  <a:srgbClr val="A8A8A7"/>
                </a:solidFill>
                <a:latin typeface="ITC Avant Garde Gothic"/>
                <a:cs typeface="ITC Avant Garde Gothic"/>
              </a:defRPr>
            </a:lvl1pPr>
          </a:lstStyle>
          <a:p>
            <a:pPr marL="38100">
              <a:lnSpc>
                <a:spcPct val="100000"/>
              </a:lnSpc>
              <a:spcBef>
                <a:spcPts val="95"/>
              </a:spcBef>
            </a:pPr>
            <a:fld id="{81D60167-4931-47E6-BA6A-407CBD079E47}" type="slidenum">
              <a:rPr spc="-5" dirty="0"/>
              <a:t>‹Nº›</a:t>
            </a:fld>
            <a:endParaRPr spc="-5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700" b="1" i="0">
                <a:solidFill>
                  <a:srgbClr val="00428A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700" b="1" i="0">
                <a:solidFill>
                  <a:srgbClr val="A8A8A7"/>
                </a:solidFill>
                <a:latin typeface="ITC Avant Garde Gothic"/>
                <a:cs typeface="ITC Avant Garde Gothic"/>
              </a:defRPr>
            </a:lvl1pPr>
          </a:lstStyle>
          <a:p>
            <a:pPr marL="38100">
              <a:lnSpc>
                <a:spcPct val="100000"/>
              </a:lnSpc>
              <a:spcBef>
                <a:spcPts val="95"/>
              </a:spcBef>
            </a:pPr>
            <a:fld id="{81D60167-4931-47E6-BA6A-407CBD079E47}" type="slidenum">
              <a:rPr spc="-5" dirty="0"/>
              <a:t>‹Nº›</a:t>
            </a:fld>
            <a:endParaRPr spc="-5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700" b="1" i="0">
                <a:solidFill>
                  <a:srgbClr val="00428A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987" y="1740916"/>
            <a:ext cx="4654391" cy="49956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10371" y="1740916"/>
            <a:ext cx="4654391" cy="49956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8/24/2026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700" b="1" i="0">
                <a:solidFill>
                  <a:srgbClr val="A8A8A7"/>
                </a:solidFill>
                <a:latin typeface="ITC Avant Garde Gothic"/>
                <a:cs typeface="ITC Avant Garde Gothic"/>
              </a:defRPr>
            </a:lvl1pPr>
          </a:lstStyle>
          <a:p>
            <a:pPr marL="38100">
              <a:lnSpc>
                <a:spcPct val="100000"/>
              </a:lnSpc>
              <a:spcBef>
                <a:spcPts val="95"/>
              </a:spcBef>
            </a:pPr>
            <a:fld id="{81D60167-4931-47E6-BA6A-407CBD079E47}" type="slidenum">
              <a:rPr spc="-5" dirty="0"/>
              <a:t>‹Nº›</a:t>
            </a:fld>
            <a:endParaRPr spc="-5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700" b="1" i="0">
                <a:solidFill>
                  <a:srgbClr val="00428A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8/24/2026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700" b="1" i="0">
                <a:solidFill>
                  <a:srgbClr val="A8A8A7"/>
                </a:solidFill>
                <a:latin typeface="ITC Avant Garde Gothic"/>
                <a:cs typeface="ITC Avant Garde Gothic"/>
              </a:defRPr>
            </a:lvl1pPr>
          </a:lstStyle>
          <a:p>
            <a:pPr marL="38100">
              <a:lnSpc>
                <a:spcPct val="100000"/>
              </a:lnSpc>
              <a:spcBef>
                <a:spcPts val="95"/>
              </a:spcBef>
            </a:pPr>
            <a:fld id="{81D60167-4931-47E6-BA6A-407CBD079E47}" type="slidenum">
              <a:rPr spc="-5" dirty="0"/>
              <a:t>‹Nº›</a:t>
            </a:fld>
            <a:endParaRPr spc="-5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8/24/2026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700" b="1" i="0">
                <a:solidFill>
                  <a:srgbClr val="A8A8A7"/>
                </a:solidFill>
                <a:latin typeface="ITC Avant Garde Gothic"/>
                <a:cs typeface="ITC Avant Garde Gothic"/>
              </a:defRPr>
            </a:lvl1pPr>
          </a:lstStyle>
          <a:p>
            <a:pPr marL="38100">
              <a:lnSpc>
                <a:spcPct val="100000"/>
              </a:lnSpc>
              <a:spcBef>
                <a:spcPts val="95"/>
              </a:spcBef>
            </a:pPr>
            <a:fld id="{81D60167-4931-47E6-BA6A-407CBD079E47}" type="slidenum">
              <a:rPr spc="-5" dirty="0"/>
              <a:t>‹Nº›</a:t>
            </a:fld>
            <a:endParaRPr spc="-5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5660" y="196286"/>
            <a:ext cx="3147060" cy="10179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700" b="1" i="0">
                <a:solidFill>
                  <a:srgbClr val="00428A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23926" y="2344419"/>
            <a:ext cx="9850755" cy="4693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7915" y="7039356"/>
            <a:ext cx="3423920" cy="3784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987" y="7039356"/>
            <a:ext cx="2460942" cy="3784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258689" y="7234092"/>
            <a:ext cx="173989" cy="1352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00" b="1" i="0">
                <a:solidFill>
                  <a:srgbClr val="A8A8A7"/>
                </a:solidFill>
                <a:latin typeface="ITC Avant Garde Gothic"/>
                <a:cs typeface="ITC Avant Garde Gothic"/>
              </a:defRPr>
            </a:lvl1pPr>
          </a:lstStyle>
          <a:p>
            <a:pPr marL="38100">
              <a:lnSpc>
                <a:spcPct val="100000"/>
              </a:lnSpc>
              <a:spcBef>
                <a:spcPts val="95"/>
              </a:spcBef>
            </a:pPr>
            <a:fld id="{81D60167-4931-47E6-BA6A-407CBD079E47}" type="slidenum">
              <a:rPr spc="-5" dirty="0"/>
              <a:t>‹Nº›</a:t>
            </a:fld>
            <a:endParaRPr spc="-5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hyperlink" Target="https://www.enredando.info/franceses-austriacos-y-alemanes-son-los-que-mas-viajan-para-conocer-las-falla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F9756445-611E-F36F-A6E3-E448A3B54A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Imagen 36">
            <a:extLst>
              <a:ext uri="{FF2B5EF4-FFF2-40B4-BE49-F238E27FC236}">
                <a16:creationId xmlns:a16="http://schemas.microsoft.com/office/drawing/2014/main" id="{1AAD1864-D112-AD2D-0415-1E3111E91E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tretch>
            <a:fillRect/>
          </a:stretch>
        </p:blipFill>
        <p:spPr>
          <a:xfrm>
            <a:off x="7516637" y="4236436"/>
            <a:ext cx="2946399" cy="1964266"/>
          </a:xfrm>
          <a:prstGeom prst="rect">
            <a:avLst/>
          </a:prstGeom>
        </p:spPr>
      </p:pic>
      <p:pic>
        <p:nvPicPr>
          <p:cNvPr id="3" name="object 3">
            <a:extLst>
              <a:ext uri="{FF2B5EF4-FFF2-40B4-BE49-F238E27FC236}">
                <a16:creationId xmlns:a16="http://schemas.microsoft.com/office/drawing/2014/main" id="{F6EDCC01-0401-B451-5504-82412E51F2F1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58076" y="821615"/>
            <a:ext cx="3243554" cy="2683764"/>
          </a:xfrm>
          <a:prstGeom prst="rect">
            <a:avLst/>
          </a:prstGeom>
        </p:spPr>
      </p:pic>
      <p:pic>
        <p:nvPicPr>
          <p:cNvPr id="4" name="object 4">
            <a:extLst>
              <a:ext uri="{FF2B5EF4-FFF2-40B4-BE49-F238E27FC236}">
                <a16:creationId xmlns:a16="http://schemas.microsoft.com/office/drawing/2014/main" id="{46CED391-E243-EA46-F904-972777780E65}"/>
              </a:ext>
            </a:extLst>
          </p:cNvPr>
          <p:cNvPicPr/>
          <p:nvPr/>
        </p:nvPicPr>
        <p:blipFill>
          <a:blip r:embed="rId6" cstate="print"/>
          <a:srcRect b="8208"/>
          <a:stretch>
            <a:fillRect/>
          </a:stretch>
        </p:blipFill>
        <p:spPr>
          <a:xfrm>
            <a:off x="7523884" y="300115"/>
            <a:ext cx="2939152" cy="3865485"/>
          </a:xfrm>
          <a:prstGeom prst="rect">
            <a:avLst/>
          </a:prstGeom>
        </p:spPr>
      </p:pic>
      <p:sp>
        <p:nvSpPr>
          <p:cNvPr id="8" name="object 8">
            <a:extLst>
              <a:ext uri="{FF2B5EF4-FFF2-40B4-BE49-F238E27FC236}">
                <a16:creationId xmlns:a16="http://schemas.microsoft.com/office/drawing/2014/main" id="{80C23F47-F78B-75BA-D9D3-567DA47F9C20}"/>
              </a:ext>
            </a:extLst>
          </p:cNvPr>
          <p:cNvSpPr txBox="1"/>
          <p:nvPr/>
        </p:nvSpPr>
        <p:spPr>
          <a:xfrm>
            <a:off x="3851318" y="573464"/>
            <a:ext cx="3399148" cy="6206827"/>
          </a:xfrm>
          <a:prstGeom prst="rect">
            <a:avLst/>
          </a:prstGeom>
        </p:spPr>
        <p:txBody>
          <a:bodyPr vert="horz" wrap="square" lIns="0" tIns="20320" rIns="0" bIns="0" rtlCol="0">
            <a:spAutoFit/>
          </a:bodyPr>
          <a:lstStyle/>
          <a:p>
            <a:pPr algn="just"/>
            <a:r>
              <a:rPr lang="es-ES" sz="1100" b="1" dirty="0">
                <a:solidFill>
                  <a:srgbClr val="C00000"/>
                </a:solidFill>
              </a:rPr>
              <a:t>Día 1 · Lugar de origen → Valencia</a:t>
            </a:r>
          </a:p>
          <a:p>
            <a:pPr algn="just"/>
            <a:r>
              <a:rPr lang="es-ES" sz="800" dirty="0">
                <a:solidFill>
                  <a:schemeClr val="tx2">
                    <a:lumMod val="75000"/>
                  </a:schemeClr>
                </a:solidFill>
              </a:rPr>
              <a:t>Comenzamos nuestro viaje poniendo rumbo a la </a:t>
            </a:r>
            <a:r>
              <a:rPr lang="es-ES" sz="800" b="1" dirty="0">
                <a:solidFill>
                  <a:srgbClr val="C00000"/>
                </a:solidFill>
              </a:rPr>
              <a:t>Comunidad Valenciana</a:t>
            </a:r>
            <a:r>
              <a:rPr lang="es-ES" sz="800" dirty="0">
                <a:solidFill>
                  <a:srgbClr val="C00000"/>
                </a:solidFill>
              </a:rPr>
              <a:t> </a:t>
            </a:r>
            <a:r>
              <a:rPr lang="es-ES" sz="800" dirty="0">
                <a:solidFill>
                  <a:schemeClr val="tx2">
                    <a:lumMod val="75000"/>
                  </a:schemeClr>
                </a:solidFill>
              </a:rPr>
              <a:t>desde los puntos de salida indicados. A lo largo del camino realizaremos distintas paradas técnicas para hacerlo más cómodo. Llegada al hotel mas concretamente a  </a:t>
            </a:r>
            <a:r>
              <a:rPr lang="es-ES" sz="800" b="1" dirty="0">
                <a:solidFill>
                  <a:srgbClr val="C00000"/>
                </a:solidFill>
              </a:rPr>
              <a:t>BENICASSIM</a:t>
            </a:r>
            <a:r>
              <a:rPr lang="es-ES" sz="800" dirty="0">
                <a:solidFill>
                  <a:schemeClr val="tx2">
                    <a:lumMod val="75000"/>
                  </a:schemeClr>
                </a:solidFill>
              </a:rPr>
              <a:t> y distribución de habitaciones.</a:t>
            </a:r>
          </a:p>
          <a:p>
            <a:pPr algn="just"/>
            <a:r>
              <a:rPr lang="es-ES" sz="800" dirty="0">
                <a:solidFill>
                  <a:schemeClr val="tx2">
                    <a:lumMod val="75000"/>
                  </a:schemeClr>
                </a:solidFill>
              </a:rPr>
              <a:t>Después del </a:t>
            </a:r>
            <a:r>
              <a:rPr lang="es-ES" sz="800" b="1" dirty="0">
                <a:solidFill>
                  <a:schemeClr val="tx2">
                    <a:lumMod val="75000"/>
                  </a:schemeClr>
                </a:solidFill>
              </a:rPr>
              <a:t>almuerzo, </a:t>
            </a:r>
            <a:r>
              <a:rPr lang="es-ES" sz="800" dirty="0">
                <a:solidFill>
                  <a:schemeClr val="tx2">
                    <a:lumMod val="75000"/>
                  </a:schemeClr>
                </a:solidFill>
              </a:rPr>
              <a:t>tendrás la tarde libre para relajarte, dar un paseo por los alrededores o empezar a sentir el ambiente festivo que impregna la ciudad en estas fechas tan especiales. Cena y alojamiento</a:t>
            </a:r>
            <a:r>
              <a:rPr lang="es-ES" sz="800" dirty="0">
                <a:solidFill>
                  <a:srgbClr val="0070C0"/>
                </a:solidFill>
              </a:rPr>
              <a:t>.</a:t>
            </a:r>
          </a:p>
          <a:p>
            <a:pPr algn="just"/>
            <a:endParaRPr lang="es-ES" sz="800" dirty="0">
              <a:solidFill>
                <a:srgbClr val="0070C0"/>
              </a:solidFill>
            </a:endParaRPr>
          </a:p>
          <a:p>
            <a:pPr algn="just"/>
            <a:endParaRPr lang="es-ES" sz="800" dirty="0"/>
          </a:p>
          <a:p>
            <a:pPr algn="just"/>
            <a:endParaRPr lang="es-ES" sz="800" dirty="0"/>
          </a:p>
          <a:p>
            <a:pPr algn="just"/>
            <a:endParaRPr lang="es-ES" sz="800" dirty="0"/>
          </a:p>
          <a:p>
            <a:pPr algn="just"/>
            <a:r>
              <a:rPr lang="es-ES" sz="1100" b="1" dirty="0">
                <a:solidFill>
                  <a:srgbClr val="C00000"/>
                </a:solidFill>
              </a:rPr>
              <a:t>Día 2 · Valencia y la Ofrenda de las Flores</a:t>
            </a:r>
          </a:p>
          <a:p>
            <a:pPr algn="just"/>
            <a:r>
              <a:rPr lang="es-ES" sz="800" dirty="0">
                <a:solidFill>
                  <a:schemeClr val="tx2">
                    <a:lumMod val="75000"/>
                  </a:schemeClr>
                </a:solidFill>
              </a:rPr>
              <a:t>Tras el desayuno, nos adentramos de lleno en el corazón de </a:t>
            </a:r>
            <a:r>
              <a:rPr lang="es-ES" sz="800" b="1" dirty="0">
                <a:solidFill>
                  <a:srgbClr val="C00000"/>
                </a:solidFill>
              </a:rPr>
              <a:t>VALENCIA</a:t>
            </a:r>
            <a:r>
              <a:rPr lang="es-ES" sz="800" dirty="0">
                <a:solidFill>
                  <a:schemeClr val="tx2">
                    <a:lumMod val="75000"/>
                  </a:schemeClr>
                </a:solidFill>
              </a:rPr>
              <a:t>, una ciudad vibrante que durante las Fallas luce más espectacular que nunca. Recorrerás sus calles y rincones imprescindibles: </a:t>
            </a:r>
            <a:r>
              <a:rPr lang="es-ES" sz="800" b="1" dirty="0">
                <a:solidFill>
                  <a:schemeClr val="tx2">
                    <a:lumMod val="75000"/>
                  </a:schemeClr>
                </a:solidFill>
              </a:rPr>
              <a:t>La Catedral y el Miguelete</a:t>
            </a:r>
            <a:r>
              <a:rPr lang="es-ES" sz="800" dirty="0">
                <a:solidFill>
                  <a:schemeClr val="tx2">
                    <a:lumMod val="75000"/>
                  </a:schemeClr>
                </a:solidFill>
              </a:rPr>
              <a:t>, las </a:t>
            </a:r>
            <a:r>
              <a:rPr lang="es-ES" sz="800" b="1" dirty="0">
                <a:solidFill>
                  <a:schemeClr val="tx2">
                    <a:lumMod val="75000"/>
                  </a:schemeClr>
                </a:solidFill>
              </a:rPr>
              <a:t>Torres de Serranos y de Quart</a:t>
            </a:r>
            <a:r>
              <a:rPr lang="es-ES" sz="800" dirty="0">
                <a:solidFill>
                  <a:schemeClr val="tx2">
                    <a:lumMod val="75000"/>
                  </a:schemeClr>
                </a:solidFill>
              </a:rPr>
              <a:t>, la </a:t>
            </a:r>
            <a:r>
              <a:rPr lang="es-ES" sz="800" b="1" dirty="0">
                <a:solidFill>
                  <a:schemeClr val="tx2">
                    <a:lumMod val="75000"/>
                  </a:schemeClr>
                </a:solidFill>
              </a:rPr>
              <a:t>Estación del Norte</a:t>
            </a:r>
            <a:r>
              <a:rPr lang="es-ES" sz="800" dirty="0">
                <a:solidFill>
                  <a:schemeClr val="tx2">
                    <a:lumMod val="75000"/>
                  </a:schemeClr>
                </a:solidFill>
              </a:rPr>
              <a:t>, el </a:t>
            </a:r>
            <a:r>
              <a:rPr lang="es-ES" sz="800" b="1" dirty="0">
                <a:solidFill>
                  <a:schemeClr val="tx2">
                    <a:lumMod val="75000"/>
                  </a:schemeClr>
                </a:solidFill>
              </a:rPr>
              <a:t>Palacio del Marqués de Dos Aguas</a:t>
            </a:r>
            <a:r>
              <a:rPr lang="es-ES" sz="800" dirty="0">
                <a:solidFill>
                  <a:schemeClr val="tx2">
                    <a:lumMod val="75000"/>
                  </a:schemeClr>
                </a:solidFill>
              </a:rPr>
              <a:t>, la </a:t>
            </a:r>
            <a:r>
              <a:rPr lang="es-ES" sz="800" b="1" dirty="0">
                <a:solidFill>
                  <a:schemeClr val="tx2">
                    <a:lumMod val="75000"/>
                  </a:schemeClr>
                </a:solidFill>
              </a:rPr>
              <a:t>Basílica de la Virgen de los Desamparados</a:t>
            </a:r>
            <a:r>
              <a:rPr lang="es-ES" sz="800" dirty="0">
                <a:solidFill>
                  <a:schemeClr val="tx2">
                    <a:lumMod val="75000"/>
                  </a:schemeClr>
                </a:solidFill>
              </a:rPr>
              <a:t>, entre otros espacios llenos de historia y tradición. Mientras paseas, te encontrarás con las majestuosas </a:t>
            </a:r>
            <a:r>
              <a:rPr lang="es-ES" sz="800" b="1" dirty="0">
                <a:solidFill>
                  <a:schemeClr val="tx2">
                    <a:lumMod val="75000"/>
                  </a:schemeClr>
                </a:solidFill>
              </a:rPr>
              <a:t>Fallas</a:t>
            </a:r>
            <a:r>
              <a:rPr lang="es-ES" sz="800" dirty="0">
                <a:solidFill>
                  <a:schemeClr val="tx2">
                    <a:lumMod val="75000"/>
                  </a:schemeClr>
                </a:solidFill>
              </a:rPr>
              <a:t>, auténticas obras de arte declaradas de </a:t>
            </a:r>
            <a:r>
              <a:rPr lang="es-ES" sz="800" b="1" dirty="0">
                <a:solidFill>
                  <a:schemeClr val="tx2">
                    <a:lumMod val="75000"/>
                  </a:schemeClr>
                </a:solidFill>
              </a:rPr>
              <a:t>Interés Turístico Internacional</a:t>
            </a:r>
            <a:r>
              <a:rPr lang="es-ES" sz="800" dirty="0">
                <a:solidFill>
                  <a:schemeClr val="tx2">
                    <a:lumMod val="75000"/>
                  </a:schemeClr>
                </a:solidFill>
              </a:rPr>
              <a:t>, donde el ingenio, la sátira y la creatividad se unen cada año para sorprender al mundo. A las 14:00 disfrutaremos de la emblemática </a:t>
            </a:r>
            <a:r>
              <a:rPr lang="es-ES" sz="800" b="1" dirty="0">
                <a:solidFill>
                  <a:schemeClr val="tx2">
                    <a:lumMod val="75000"/>
                  </a:schemeClr>
                </a:solidFill>
              </a:rPr>
              <a:t>“</a:t>
            </a:r>
            <a:r>
              <a:rPr lang="es-ES" sz="800" b="1" dirty="0" err="1">
                <a:solidFill>
                  <a:srgbClr val="C00000"/>
                </a:solidFill>
              </a:rPr>
              <a:t>mascletà</a:t>
            </a:r>
            <a:r>
              <a:rPr lang="es-ES" sz="800" b="1" dirty="0">
                <a:solidFill>
                  <a:schemeClr val="tx2">
                    <a:lumMod val="75000"/>
                  </a:schemeClr>
                </a:solidFill>
              </a:rPr>
              <a:t>”</a:t>
            </a:r>
            <a:r>
              <a:rPr lang="es-ES" sz="800" dirty="0">
                <a:solidFill>
                  <a:schemeClr val="tx2">
                    <a:lumMod val="75000"/>
                  </a:schemeClr>
                </a:solidFill>
              </a:rPr>
              <a:t> en la Plaza del Ayuntamiento, un estallido de sonido y energía que solo se entiende cuando lo</a:t>
            </a:r>
          </a:p>
          <a:p>
            <a:pPr algn="just"/>
            <a:r>
              <a:rPr lang="es-ES" sz="800" dirty="0">
                <a:solidFill>
                  <a:schemeClr val="tx2">
                    <a:lumMod val="75000"/>
                  </a:schemeClr>
                </a:solidFill>
              </a:rPr>
              <a:t>vives. Almuerzo libre. Por la tarde, acompañaremos a miles de falleros y falleras durante la emotiva </a:t>
            </a:r>
            <a:r>
              <a:rPr lang="es-ES" sz="800" b="1" dirty="0">
                <a:solidFill>
                  <a:srgbClr val="C00000"/>
                </a:solidFill>
              </a:rPr>
              <a:t>Ofrenda de Flores a la Virgen de los Desamparados</a:t>
            </a:r>
            <a:r>
              <a:rPr lang="es-ES" sz="800" dirty="0">
                <a:solidFill>
                  <a:schemeClr val="tx2">
                    <a:lumMod val="75000"/>
                  </a:schemeClr>
                </a:solidFill>
              </a:rPr>
              <a:t>, uno de los actos más queridos, en el que cada comisión entrega su ramo para formar el impresionante manto floral de la Patrona. Regreso al hotel, cena y alojamiento.</a:t>
            </a:r>
          </a:p>
          <a:p>
            <a:pPr algn="just"/>
            <a:endParaRPr lang="es-ES" sz="800" dirty="0"/>
          </a:p>
          <a:p>
            <a:pPr algn="just"/>
            <a:r>
              <a:rPr lang="es-ES" sz="1100" b="1" dirty="0">
                <a:solidFill>
                  <a:srgbClr val="C00000"/>
                </a:solidFill>
              </a:rPr>
              <a:t>Día 3 · Valencia · </a:t>
            </a:r>
            <a:r>
              <a:rPr lang="es-ES" sz="1100" b="1" dirty="0" err="1">
                <a:solidFill>
                  <a:srgbClr val="C00000"/>
                </a:solidFill>
              </a:rPr>
              <a:t>Nit</a:t>
            </a:r>
            <a:r>
              <a:rPr lang="es-ES" sz="1100" b="1" dirty="0">
                <a:solidFill>
                  <a:srgbClr val="C00000"/>
                </a:solidFill>
              </a:rPr>
              <a:t> de la </a:t>
            </a:r>
            <a:r>
              <a:rPr lang="es-ES" sz="1100" b="1" dirty="0" err="1">
                <a:solidFill>
                  <a:srgbClr val="C00000"/>
                </a:solidFill>
              </a:rPr>
              <a:t>Cremà</a:t>
            </a:r>
            <a:endParaRPr lang="es-ES" sz="1100" b="1" dirty="0">
              <a:solidFill>
                <a:srgbClr val="C00000"/>
              </a:solidFill>
            </a:endParaRPr>
          </a:p>
          <a:p>
            <a:pPr algn="just"/>
            <a:r>
              <a:rPr lang="es-ES" sz="800" dirty="0">
                <a:solidFill>
                  <a:schemeClr val="tx2">
                    <a:lumMod val="75000"/>
                  </a:schemeClr>
                </a:solidFill>
              </a:rPr>
              <a:t>Despierta con calma y disfruta del desayuno. La mañana, saldremos de excursión para visitar uno de los pueblos mas turísticos y emblemáticos de la costa de Azahar </a:t>
            </a:r>
            <a:r>
              <a:rPr lang="es-ES" sz="800" b="1" dirty="0">
                <a:solidFill>
                  <a:schemeClr val="tx2">
                    <a:lumMod val="75000"/>
                  </a:schemeClr>
                </a:solidFill>
              </a:rPr>
              <a:t>PEÑISCOLA</a:t>
            </a:r>
            <a:r>
              <a:rPr lang="es-ES" sz="800" dirty="0">
                <a:solidFill>
                  <a:schemeClr val="tx2">
                    <a:lumMod val="75000"/>
                  </a:schemeClr>
                </a:solidFill>
              </a:rPr>
              <a:t> donde conoceremos entre otras </a:t>
            </a:r>
            <a:r>
              <a:rPr lang="es-ES" sz="800" b="1" dirty="0">
                <a:solidFill>
                  <a:schemeClr val="tx2">
                    <a:lumMod val="75000"/>
                  </a:schemeClr>
                </a:solidFill>
              </a:rPr>
              <a:t>cosas el castillo del Papa Luna </a:t>
            </a:r>
            <a:r>
              <a:rPr lang="es-ES" sz="800" dirty="0">
                <a:solidFill>
                  <a:schemeClr val="tx2">
                    <a:lumMod val="75000"/>
                  </a:schemeClr>
                </a:solidFill>
              </a:rPr>
              <a:t>situado entre calles amuralladas del pueblo de Peñiscola. Regreso al hotel para la comida. Por la tarde volvemos a </a:t>
            </a:r>
            <a:r>
              <a:rPr lang="es-ES" sz="800" b="1" dirty="0">
                <a:solidFill>
                  <a:schemeClr val="tx2">
                    <a:lumMod val="75000"/>
                  </a:schemeClr>
                </a:solidFill>
              </a:rPr>
              <a:t>VALENCIA</a:t>
            </a:r>
            <a:r>
              <a:rPr lang="es-ES" sz="800" dirty="0">
                <a:solidFill>
                  <a:schemeClr val="tx2">
                    <a:lumMod val="75000"/>
                  </a:schemeClr>
                </a:solidFill>
              </a:rPr>
              <a:t> para vivir el día grande, </a:t>
            </a:r>
            <a:r>
              <a:rPr lang="es-ES" sz="800" b="1" dirty="0">
                <a:solidFill>
                  <a:schemeClr val="tx2">
                    <a:lumMod val="75000"/>
                  </a:schemeClr>
                </a:solidFill>
              </a:rPr>
              <a:t>San José</a:t>
            </a:r>
            <a:r>
              <a:rPr lang="es-ES" sz="800" dirty="0">
                <a:solidFill>
                  <a:schemeClr val="tx2">
                    <a:lumMod val="75000"/>
                  </a:schemeClr>
                </a:solidFill>
              </a:rPr>
              <a:t>, donde todo alcanza su máximo esplendor. La ciudad entera celebra la tradición, la música, la pólvora y la alegría fallera. Cena libre. Cuando llega la noche, empieza la mágica </a:t>
            </a:r>
            <a:r>
              <a:rPr lang="es-ES" sz="800" b="1" dirty="0" err="1">
                <a:solidFill>
                  <a:schemeClr val="tx2">
                    <a:lumMod val="75000"/>
                  </a:schemeClr>
                </a:solidFill>
              </a:rPr>
              <a:t>Nit</a:t>
            </a:r>
            <a:r>
              <a:rPr lang="es-ES" sz="800" b="1" dirty="0">
                <a:solidFill>
                  <a:schemeClr val="tx2">
                    <a:lumMod val="75000"/>
                  </a:schemeClr>
                </a:solidFill>
              </a:rPr>
              <a:t> de la </a:t>
            </a:r>
            <a:r>
              <a:rPr lang="es-ES" sz="800" b="1" dirty="0" err="1">
                <a:solidFill>
                  <a:schemeClr val="tx2">
                    <a:lumMod val="75000"/>
                  </a:schemeClr>
                </a:solidFill>
              </a:rPr>
              <a:t>Cremà</a:t>
            </a:r>
            <a:r>
              <a:rPr lang="es-ES" sz="800" dirty="0">
                <a:solidFill>
                  <a:schemeClr val="tx2">
                    <a:lumMod val="75000"/>
                  </a:schemeClr>
                </a:solidFill>
              </a:rPr>
              <a:t>, el momento en el que las Fallas arden y la ciudad se llena de luz y emoción. Solo un “ninot” se libra de las llamas cada año gracias al voto popular. La última en quemarse será la falla de la </a:t>
            </a:r>
            <a:r>
              <a:rPr lang="es-ES" sz="800" b="1" dirty="0">
                <a:solidFill>
                  <a:schemeClr val="tx2">
                    <a:lumMod val="75000"/>
                  </a:schemeClr>
                </a:solidFill>
              </a:rPr>
              <a:t>Plaza del Ayuntamiento</a:t>
            </a:r>
            <a:r>
              <a:rPr lang="es-ES" sz="800" dirty="0">
                <a:solidFill>
                  <a:schemeClr val="tx2">
                    <a:lumMod val="75000"/>
                  </a:schemeClr>
                </a:solidFill>
              </a:rPr>
              <a:t>, acompañada por un espectacular castillo de fuegos artificiales que pone el broche final a la fiesta. Regreso al hotel y alojamiento</a:t>
            </a:r>
            <a:r>
              <a:rPr lang="es-ES" sz="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r>
              <a:rPr lang="es-ES" sz="800" dirty="0"/>
              <a:t/>
            </a:r>
            <a:br>
              <a:rPr lang="es-ES" sz="800" dirty="0"/>
            </a:br>
            <a:endParaRPr lang="es-ES" sz="800" dirty="0">
              <a:solidFill>
                <a:srgbClr val="0070C0"/>
              </a:solidFill>
            </a:endParaRPr>
          </a:p>
          <a:p>
            <a:pPr algn="just"/>
            <a:r>
              <a:rPr lang="es-ES" sz="1100" b="1" dirty="0">
                <a:solidFill>
                  <a:srgbClr val="C00000"/>
                </a:solidFill>
              </a:rPr>
              <a:t>Día 4 · Valencia → Lugar de origen</a:t>
            </a:r>
          </a:p>
          <a:p>
            <a:pPr algn="just"/>
            <a:r>
              <a:rPr lang="es-ES" sz="800" dirty="0">
                <a:solidFill>
                  <a:schemeClr val="tx2">
                    <a:lumMod val="75000"/>
                  </a:schemeClr>
                </a:solidFill>
              </a:rPr>
              <a:t>Desayuno y mañana libre para descansar después de la intensa noche de </a:t>
            </a:r>
            <a:r>
              <a:rPr lang="es-ES" sz="800" dirty="0" err="1">
                <a:solidFill>
                  <a:schemeClr val="tx2">
                    <a:lumMod val="75000"/>
                  </a:schemeClr>
                </a:solidFill>
              </a:rPr>
              <a:t>Cremà</a:t>
            </a:r>
            <a:r>
              <a:rPr lang="es-ES" sz="800" dirty="0">
                <a:solidFill>
                  <a:schemeClr val="tx2">
                    <a:lumMod val="75000"/>
                  </a:schemeClr>
                </a:solidFill>
              </a:rPr>
              <a:t>. Aprovecha para pasear, tomar un café al sol o simplemente respirar el ambiente mediterráneo. A media mañana iniciaremos el regreso hacia los lugares de origen. Fin de nuestros servicios y agradecimiento especial por viajar con </a:t>
            </a:r>
            <a:r>
              <a:rPr lang="es-ES" sz="800" b="1" dirty="0">
                <a:solidFill>
                  <a:schemeClr val="tx2">
                    <a:lumMod val="75000"/>
                  </a:schemeClr>
                </a:solidFill>
              </a:rPr>
              <a:t>Viajes Ría del Burgo.</a:t>
            </a:r>
          </a:p>
        </p:txBody>
      </p:sp>
      <p:sp>
        <p:nvSpPr>
          <p:cNvPr id="9" name="object 9">
            <a:extLst>
              <a:ext uri="{FF2B5EF4-FFF2-40B4-BE49-F238E27FC236}">
                <a16:creationId xmlns:a16="http://schemas.microsoft.com/office/drawing/2014/main" id="{903F678B-05C2-D657-3E18-ED74B93FF3D0}"/>
              </a:ext>
            </a:extLst>
          </p:cNvPr>
          <p:cNvSpPr txBox="1"/>
          <p:nvPr/>
        </p:nvSpPr>
        <p:spPr>
          <a:xfrm>
            <a:off x="305318" y="6431062"/>
            <a:ext cx="3399147" cy="9555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4130">
              <a:lnSpc>
                <a:spcPct val="150200"/>
              </a:lnSpc>
              <a:spcBef>
                <a:spcPts val="100"/>
              </a:spcBef>
            </a:pPr>
            <a:r>
              <a:rPr sz="800" b="1" spc="15" dirty="0">
                <a:solidFill>
                  <a:srgbClr val="C00000"/>
                </a:solidFill>
                <a:latin typeface="Calibri"/>
                <a:cs typeface="Calibri"/>
              </a:rPr>
              <a:t>NOTA</a:t>
            </a:r>
            <a:r>
              <a:rPr sz="800" spc="15" dirty="0">
                <a:solidFill>
                  <a:srgbClr val="C00000"/>
                </a:solidFill>
                <a:latin typeface="Calibri"/>
                <a:cs typeface="Calibri"/>
              </a:rPr>
              <a:t>:</a:t>
            </a:r>
            <a:r>
              <a:rPr sz="800" spc="2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endParaRPr lang="es-ES" sz="800" spc="20" dirty="0">
              <a:solidFill>
                <a:srgbClr val="C00000"/>
              </a:solidFill>
              <a:latin typeface="Calibri"/>
              <a:cs typeface="Calibri"/>
            </a:endParaRPr>
          </a:p>
          <a:p>
            <a:pPr marL="12700" marR="5080" indent="24130">
              <a:lnSpc>
                <a:spcPct val="150200"/>
              </a:lnSpc>
              <a:spcBef>
                <a:spcPts val="100"/>
              </a:spcBef>
            </a:pPr>
            <a:r>
              <a:rPr lang="es-ES" sz="800" i="1" spc="20" dirty="0">
                <a:solidFill>
                  <a:srgbClr val="C00000"/>
                </a:solidFill>
                <a:latin typeface="Calibri"/>
                <a:cs typeface="Calibri"/>
              </a:rPr>
              <a:t>* </a:t>
            </a:r>
            <a:r>
              <a:rPr sz="800" i="1" spc="-15" dirty="0">
                <a:solidFill>
                  <a:srgbClr val="C00000"/>
                </a:solidFill>
                <a:latin typeface="Calibri"/>
                <a:cs typeface="Calibri"/>
              </a:rPr>
              <a:t>el</a:t>
            </a:r>
            <a:r>
              <a:rPr sz="800" i="1" spc="-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800" i="1" spc="-15" dirty="0">
                <a:solidFill>
                  <a:srgbClr val="C00000"/>
                </a:solidFill>
                <a:latin typeface="Calibri"/>
                <a:cs typeface="Calibri"/>
              </a:rPr>
              <a:t>orden</a:t>
            </a:r>
            <a:r>
              <a:rPr sz="800" i="1" spc="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800" i="1" spc="-10" dirty="0">
                <a:solidFill>
                  <a:srgbClr val="C00000"/>
                </a:solidFill>
                <a:latin typeface="Calibri"/>
                <a:cs typeface="Calibri"/>
              </a:rPr>
              <a:t>de </a:t>
            </a:r>
            <a:r>
              <a:rPr sz="800" i="1" spc="-5" dirty="0">
                <a:solidFill>
                  <a:srgbClr val="C00000"/>
                </a:solidFill>
                <a:latin typeface="Calibri"/>
                <a:cs typeface="Calibri"/>
              </a:rPr>
              <a:t>las</a:t>
            </a:r>
            <a:r>
              <a:rPr sz="800" i="1" spc="1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800" i="1" spc="-15" dirty="0">
                <a:solidFill>
                  <a:srgbClr val="C00000"/>
                </a:solidFill>
                <a:latin typeface="Calibri"/>
                <a:cs typeface="Calibri"/>
              </a:rPr>
              <a:t>excursiones</a:t>
            </a:r>
            <a:r>
              <a:rPr sz="800" i="1" spc="3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800" i="1" spc="-15" dirty="0">
                <a:solidFill>
                  <a:srgbClr val="C00000"/>
                </a:solidFill>
                <a:latin typeface="Calibri"/>
                <a:cs typeface="Calibri"/>
              </a:rPr>
              <a:t>podrá</a:t>
            </a:r>
            <a:r>
              <a:rPr sz="800" i="1" spc="-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800" i="1" spc="-25" dirty="0">
                <a:solidFill>
                  <a:srgbClr val="C00000"/>
                </a:solidFill>
                <a:latin typeface="Calibri"/>
                <a:cs typeface="Calibri"/>
              </a:rPr>
              <a:t>variar,</a:t>
            </a:r>
            <a:r>
              <a:rPr sz="800" i="1" spc="3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800" i="1" spc="-15" dirty="0">
                <a:solidFill>
                  <a:srgbClr val="C00000"/>
                </a:solidFill>
                <a:latin typeface="Calibri"/>
                <a:cs typeface="Calibri"/>
              </a:rPr>
              <a:t>por</a:t>
            </a:r>
            <a:r>
              <a:rPr sz="800" i="1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800" i="1" spc="-5" dirty="0">
                <a:solidFill>
                  <a:srgbClr val="C00000"/>
                </a:solidFill>
                <a:latin typeface="Calibri"/>
                <a:cs typeface="Calibri"/>
              </a:rPr>
              <a:t>causas</a:t>
            </a:r>
            <a:r>
              <a:rPr sz="800" i="1" spc="2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800" i="1" spc="-5" dirty="0">
                <a:solidFill>
                  <a:srgbClr val="C00000"/>
                </a:solidFill>
                <a:latin typeface="Calibri"/>
                <a:cs typeface="Calibri"/>
              </a:rPr>
              <a:t>organizativas,</a:t>
            </a:r>
            <a:r>
              <a:rPr sz="800" i="1" spc="-2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800" i="1" spc="-5" dirty="0">
                <a:solidFill>
                  <a:srgbClr val="C00000"/>
                </a:solidFill>
                <a:latin typeface="Calibri"/>
                <a:cs typeface="Calibri"/>
              </a:rPr>
              <a:t>sin </a:t>
            </a:r>
            <a:r>
              <a:rPr sz="800" i="1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800" i="1" spc="-5" dirty="0">
                <a:solidFill>
                  <a:srgbClr val="C00000"/>
                </a:solidFill>
                <a:latin typeface="Calibri"/>
                <a:cs typeface="Calibri"/>
              </a:rPr>
              <a:t>afectar</a:t>
            </a:r>
            <a:r>
              <a:rPr sz="800" i="1" spc="-4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800" i="1" dirty="0">
                <a:solidFill>
                  <a:srgbClr val="C00000"/>
                </a:solidFill>
                <a:latin typeface="Calibri"/>
                <a:cs typeface="Calibri"/>
              </a:rPr>
              <a:t>a</a:t>
            </a:r>
            <a:r>
              <a:rPr sz="800" i="1" spc="-3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800" i="1" spc="-5" dirty="0">
                <a:solidFill>
                  <a:srgbClr val="C00000"/>
                </a:solidFill>
                <a:latin typeface="Calibri"/>
                <a:cs typeface="Calibri"/>
              </a:rPr>
              <a:t>su</a:t>
            </a:r>
            <a:r>
              <a:rPr sz="800" i="1" spc="-1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800" i="1" spc="-5" dirty="0" err="1">
                <a:solidFill>
                  <a:srgbClr val="C00000"/>
                </a:solidFill>
                <a:latin typeface="Calibri"/>
                <a:cs typeface="Calibri"/>
              </a:rPr>
              <a:t>contenido</a:t>
            </a:r>
            <a:r>
              <a:rPr sz="800" i="1" spc="-5" dirty="0">
                <a:solidFill>
                  <a:srgbClr val="C00000"/>
                </a:solidFill>
                <a:latin typeface="Calibri"/>
                <a:cs typeface="Calibri"/>
              </a:rPr>
              <a:t>.</a:t>
            </a:r>
            <a:endParaRPr lang="es-ES" sz="800" i="1" spc="-5" dirty="0">
              <a:solidFill>
                <a:srgbClr val="C00000"/>
              </a:solidFill>
              <a:latin typeface="Calibri"/>
              <a:cs typeface="Calibri"/>
            </a:endParaRPr>
          </a:p>
          <a:p>
            <a:pPr marL="12700" marR="5080" indent="24130">
              <a:lnSpc>
                <a:spcPct val="150200"/>
              </a:lnSpc>
              <a:spcBef>
                <a:spcPts val="100"/>
              </a:spcBef>
            </a:pPr>
            <a:r>
              <a:rPr lang="es-ES" sz="800" i="1" spc="-5" dirty="0">
                <a:solidFill>
                  <a:srgbClr val="C00000"/>
                </a:solidFill>
                <a:latin typeface="Calibri"/>
                <a:cs typeface="Calibri"/>
              </a:rPr>
              <a:t>* </a:t>
            </a:r>
            <a:r>
              <a:rPr lang="es-ES" sz="800" spc="15" dirty="0">
                <a:solidFill>
                  <a:srgbClr val="C00000"/>
                </a:solidFill>
                <a:cs typeface="Calibri"/>
              </a:rPr>
              <a:t>Consulta</a:t>
            </a:r>
            <a:r>
              <a:rPr lang="es-ES" sz="800" spc="55" dirty="0">
                <a:solidFill>
                  <a:srgbClr val="C00000"/>
                </a:solidFill>
                <a:cs typeface="Calibri"/>
              </a:rPr>
              <a:t> </a:t>
            </a:r>
            <a:r>
              <a:rPr lang="es-ES" sz="800" spc="5" dirty="0">
                <a:solidFill>
                  <a:srgbClr val="C00000"/>
                </a:solidFill>
                <a:cs typeface="Calibri"/>
              </a:rPr>
              <a:t>precio</a:t>
            </a:r>
            <a:r>
              <a:rPr lang="es-ES" sz="800" spc="-10" dirty="0">
                <a:solidFill>
                  <a:srgbClr val="C00000"/>
                </a:solidFill>
                <a:cs typeface="Calibri"/>
              </a:rPr>
              <a:t> </a:t>
            </a:r>
            <a:r>
              <a:rPr lang="es-ES" sz="800" spc="5" dirty="0">
                <a:solidFill>
                  <a:srgbClr val="C00000"/>
                </a:solidFill>
                <a:cs typeface="Calibri"/>
              </a:rPr>
              <a:t>según</a:t>
            </a:r>
            <a:r>
              <a:rPr lang="es-ES" sz="800" spc="30" dirty="0">
                <a:solidFill>
                  <a:srgbClr val="C00000"/>
                </a:solidFill>
                <a:cs typeface="Calibri"/>
              </a:rPr>
              <a:t> </a:t>
            </a:r>
            <a:r>
              <a:rPr lang="es-ES" sz="800" spc="5" dirty="0">
                <a:solidFill>
                  <a:srgbClr val="C00000"/>
                </a:solidFill>
                <a:cs typeface="Calibri"/>
              </a:rPr>
              <a:t>fecha </a:t>
            </a:r>
            <a:r>
              <a:rPr lang="es-ES" sz="800" spc="-5" dirty="0">
                <a:solidFill>
                  <a:srgbClr val="C00000"/>
                </a:solidFill>
                <a:cs typeface="Calibri"/>
              </a:rPr>
              <a:t>y</a:t>
            </a:r>
            <a:r>
              <a:rPr lang="es-ES" sz="800" spc="-10" dirty="0">
                <a:solidFill>
                  <a:srgbClr val="C00000"/>
                </a:solidFill>
                <a:cs typeface="Calibri"/>
              </a:rPr>
              <a:t> </a:t>
            </a:r>
            <a:r>
              <a:rPr lang="es-ES" sz="800" spc="10" dirty="0">
                <a:solidFill>
                  <a:srgbClr val="C00000"/>
                </a:solidFill>
                <a:cs typeface="Calibri"/>
              </a:rPr>
              <a:t>número</a:t>
            </a:r>
            <a:r>
              <a:rPr lang="es-ES" sz="800" spc="-10" dirty="0">
                <a:solidFill>
                  <a:srgbClr val="C00000"/>
                </a:solidFill>
                <a:cs typeface="Calibri"/>
              </a:rPr>
              <a:t> </a:t>
            </a:r>
            <a:r>
              <a:rPr lang="es-ES" sz="800" spc="-5" dirty="0">
                <a:solidFill>
                  <a:srgbClr val="C00000"/>
                </a:solidFill>
                <a:cs typeface="Calibri"/>
              </a:rPr>
              <a:t>de</a:t>
            </a:r>
            <a:r>
              <a:rPr lang="es-ES" sz="800" spc="-15" dirty="0">
                <a:solidFill>
                  <a:srgbClr val="C00000"/>
                </a:solidFill>
                <a:cs typeface="Calibri"/>
              </a:rPr>
              <a:t> </a:t>
            </a:r>
            <a:r>
              <a:rPr lang="es-ES" sz="800" spc="5" dirty="0">
                <a:solidFill>
                  <a:srgbClr val="C00000"/>
                </a:solidFill>
                <a:cs typeface="Calibri"/>
              </a:rPr>
              <a:t>personas</a:t>
            </a:r>
            <a:endParaRPr lang="es-ES" sz="800" dirty="0">
              <a:solidFill>
                <a:srgbClr val="C00000"/>
              </a:solidFill>
              <a:cs typeface="Calibri"/>
            </a:endParaRPr>
          </a:p>
          <a:p>
            <a:pPr marL="12700" marR="5080" indent="24130">
              <a:lnSpc>
                <a:spcPct val="150200"/>
              </a:lnSpc>
              <a:spcBef>
                <a:spcPts val="100"/>
              </a:spcBef>
            </a:pPr>
            <a:endParaRPr sz="800" dirty="0">
              <a:solidFill>
                <a:srgbClr val="C00000"/>
              </a:solidFill>
              <a:latin typeface="Calibri"/>
              <a:cs typeface="Calibri"/>
            </a:endParaRPr>
          </a:p>
        </p:txBody>
      </p:sp>
      <p:sp>
        <p:nvSpPr>
          <p:cNvPr id="12" name="object 12">
            <a:extLst>
              <a:ext uri="{FF2B5EF4-FFF2-40B4-BE49-F238E27FC236}">
                <a16:creationId xmlns:a16="http://schemas.microsoft.com/office/drawing/2014/main" id="{053140B9-CEBA-3D39-E462-77A4DCBD0E0A}"/>
              </a:ext>
            </a:extLst>
          </p:cNvPr>
          <p:cNvSpPr txBox="1"/>
          <p:nvPr/>
        </p:nvSpPr>
        <p:spPr>
          <a:xfrm>
            <a:off x="336247" y="3712737"/>
            <a:ext cx="3190875" cy="2657138"/>
          </a:xfrm>
          <a:prstGeom prst="rect">
            <a:avLst/>
          </a:prstGeom>
        </p:spPr>
        <p:txBody>
          <a:bodyPr vert="horz" wrap="square" lIns="0" tIns="68580" rIns="0" bIns="0" rtlCol="0">
            <a:spAutoFit/>
          </a:bodyPr>
          <a:lstStyle/>
          <a:p>
            <a:pPr marL="12700">
              <a:lnSpc>
                <a:spcPts val="930"/>
              </a:lnSpc>
              <a:spcBef>
                <a:spcPts val="100"/>
              </a:spcBef>
              <a:defRPr/>
            </a:pPr>
            <a:r>
              <a:rPr lang="es-ES" sz="1600" b="1" spc="25" dirty="0">
                <a:solidFill>
                  <a:srgbClr val="002060"/>
                </a:solidFill>
                <a:latin typeface="Century Gothic"/>
                <a:cs typeface="Century Gothic"/>
              </a:rPr>
              <a:t>I</a:t>
            </a:r>
            <a:r>
              <a:rPr lang="es-ES" sz="1600" b="1" spc="20" dirty="0">
                <a:solidFill>
                  <a:srgbClr val="002060"/>
                </a:solidFill>
                <a:latin typeface="Century Gothic"/>
                <a:cs typeface="Century Gothic"/>
              </a:rPr>
              <a:t>nclu</a:t>
            </a:r>
            <a:r>
              <a:rPr lang="es-ES" sz="1600" b="1" dirty="0">
                <a:solidFill>
                  <a:srgbClr val="002060"/>
                </a:solidFill>
                <a:latin typeface="Century Gothic"/>
                <a:cs typeface="Century Gothic"/>
              </a:rPr>
              <a:t>ye:</a:t>
            </a:r>
          </a:p>
          <a:p>
            <a:pPr marL="12700" marR="0" lvl="0" indent="0" algn="l" defTabSz="914400" rtl="0" eaLnBrk="1" fontAlgn="auto" latinLnBrk="0" hangingPunct="1">
              <a:lnSpc>
                <a:spcPts val="93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2700" marR="0" lvl="0" indent="0" algn="l" defTabSz="914400" rtl="0" eaLnBrk="1" fontAlgn="auto" latinLnBrk="0" hangingPunct="1">
              <a:lnSpc>
                <a:spcPts val="93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3</a:t>
            </a:r>
            <a:r>
              <a:rPr kumimoji="0" lang="es-ES" sz="1000" b="0" i="0" u="none" strike="noStrike" kern="1200" cap="none" spc="-6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s-ES" sz="1000" b="0" i="0" u="none" strike="noStrike" kern="1200" cap="none" spc="-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</a:t>
            </a:r>
            <a:r>
              <a:rPr kumimoji="0" lang="es-ES" sz="10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</a:t>
            </a:r>
            <a:r>
              <a:rPr kumimoji="0" lang="es-ES" sz="1000" b="0" i="0" u="none" strike="noStrike" kern="1200" cap="none" spc="-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ch</a:t>
            </a:r>
            <a:r>
              <a:rPr kumimoji="0" lang="es-ES" sz="10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</a:t>
            </a:r>
            <a:r>
              <a:rPr kumimoji="0" lang="es-ES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</a:t>
            </a:r>
            <a:r>
              <a:rPr kumimoji="0" lang="es-ES" sz="10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s-ES" sz="1000" b="0" i="0" u="none" strike="noStrike" kern="1200" cap="none" spc="-2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</a:t>
            </a:r>
            <a:r>
              <a:rPr kumimoji="0" lang="es-ES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</a:t>
            </a:r>
            <a:r>
              <a:rPr kumimoji="0" lang="es-ES" sz="1000" b="0" i="0" u="none" strike="noStrike" kern="1200" cap="none" spc="-3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s-ES" sz="1000" b="0" i="0" u="none" strike="noStrike" kern="1200" cap="none" spc="-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</a:t>
            </a:r>
            <a:r>
              <a:rPr kumimoji="0" lang="es-ES" sz="10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ot</a:t>
            </a:r>
            <a:r>
              <a:rPr kumimoji="0" lang="es-ES" sz="1000" b="0" i="0" u="none" strike="noStrike" kern="1200" cap="none" spc="-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</a:t>
            </a:r>
            <a:r>
              <a:rPr kumimoji="0" lang="es-ES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</a:t>
            </a:r>
            <a:r>
              <a:rPr lang="es-ES" sz="1000" spc="5" dirty="0">
                <a:solidFill>
                  <a:srgbClr val="002060"/>
                </a:solidFill>
                <a:latin typeface="Calibri"/>
                <a:cs typeface="Calibri"/>
              </a:rPr>
              <a:t> 4* en </a:t>
            </a:r>
            <a:r>
              <a:rPr lang="es-ES" sz="1000" spc="5" dirty="0" err="1">
                <a:solidFill>
                  <a:srgbClr val="002060"/>
                </a:solidFill>
                <a:latin typeface="Calibri"/>
                <a:cs typeface="Calibri"/>
              </a:rPr>
              <a:t>Benicassim</a:t>
            </a:r>
            <a:endParaRPr kumimoji="0" lang="es-ES" sz="1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2700" marR="0" lvl="0" indent="0" algn="l" defTabSz="914400" rtl="0" eaLnBrk="1" fontAlgn="auto" latinLnBrk="0" hangingPunct="1">
              <a:lnSpc>
                <a:spcPts val="900"/>
              </a:lnSpc>
              <a:spcBef>
                <a:spcPts val="0"/>
              </a:spcBef>
              <a:spcAft>
                <a:spcPts val="0"/>
              </a:spcAft>
              <a:buClrTx/>
              <a:buSzPct val="87500"/>
              <a:buFontTx/>
              <a:buNone/>
              <a:tabLst>
                <a:tab pos="73660" algn="l"/>
              </a:tabLst>
              <a:defRPr/>
            </a:pPr>
            <a:r>
              <a:rPr kumimoji="0" lang="es-ES" sz="1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Guía</a:t>
            </a:r>
            <a:r>
              <a:rPr kumimoji="0" lang="es-ES" sz="1000" b="0" i="0" u="none" strike="noStrike" kern="1200" cap="none" spc="-15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s-ES" sz="1000" b="0" i="0" u="none" strike="noStrike" kern="1200" cap="none" spc="-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acompañante</a:t>
            </a:r>
            <a:r>
              <a:rPr kumimoji="0" lang="es-ES" sz="1000" b="0" i="0" u="none" strike="noStrike" kern="1200" cap="none" spc="-15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</a:p>
          <a:p>
            <a:pPr marL="12700" marR="0" lvl="0" indent="0" algn="l" defTabSz="914400" rtl="0" eaLnBrk="1" fontAlgn="auto" latinLnBrk="0" hangingPunct="1">
              <a:lnSpc>
                <a:spcPts val="900"/>
              </a:lnSpc>
              <a:spcBef>
                <a:spcPts val="0"/>
              </a:spcBef>
              <a:spcAft>
                <a:spcPts val="0"/>
              </a:spcAft>
              <a:buClrTx/>
              <a:buSzPct val="87500"/>
              <a:buFontTx/>
              <a:buNone/>
              <a:tabLst>
                <a:tab pos="73660" algn="l"/>
              </a:tabLst>
              <a:defRPr/>
            </a:pPr>
            <a:r>
              <a:rPr lang="es-ES" sz="1000" spc="-15" dirty="0" smtClean="0">
                <a:solidFill>
                  <a:srgbClr val="002060"/>
                </a:solidFill>
                <a:latin typeface="Calibri"/>
                <a:cs typeface="Calibri"/>
              </a:rPr>
              <a:t>Visita guiada en Valencia</a:t>
            </a:r>
            <a:endParaRPr kumimoji="0" lang="es-ES" sz="1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2700" marR="0" lvl="0" indent="0" algn="l" defTabSz="914400" rtl="0" eaLnBrk="1" fontAlgn="auto" latinLnBrk="0" hangingPunct="1">
              <a:lnSpc>
                <a:spcPts val="900"/>
              </a:lnSpc>
              <a:spcBef>
                <a:spcPts val="0"/>
              </a:spcBef>
              <a:spcAft>
                <a:spcPts val="0"/>
              </a:spcAft>
              <a:buClrTx/>
              <a:buSzPct val="87500"/>
              <a:buFontTx/>
              <a:buNone/>
              <a:tabLst>
                <a:tab pos="73660" algn="l"/>
              </a:tabLst>
              <a:defRPr/>
            </a:pPr>
            <a:r>
              <a:rPr kumimoji="0" lang="es-ES" sz="1000" b="0" i="0" u="none" strike="noStrike" kern="1200" cap="none" spc="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Comidas</a:t>
            </a:r>
            <a:r>
              <a:rPr kumimoji="0" lang="es-ES" sz="1000" b="0" i="0" u="none" strike="noStrike" kern="1200" cap="none" spc="-2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s-ES" sz="1000" b="0" i="0" u="none" strike="noStrike" kern="1200" cap="none" spc="-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según</a:t>
            </a:r>
            <a:r>
              <a:rPr kumimoji="0" lang="es-ES" sz="1000" b="0" i="0" u="none" strike="noStrike" kern="1200" cap="none" spc="-2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s-ES" sz="1000" b="0" i="0" u="none" strike="noStrike" kern="1200" cap="none" spc="-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programa</a:t>
            </a:r>
            <a:r>
              <a:rPr kumimoji="0" lang="es-ES" sz="1000" b="0" i="0" u="none" strike="noStrike" kern="1200" cap="none" spc="-2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s-ES" sz="10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</a:t>
            </a:r>
            <a:r>
              <a:rPr kumimoji="0" lang="es-ES" sz="1000" b="0" i="0" u="none" strike="noStrike" kern="1200" cap="none" spc="-6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s-ES" sz="1000" b="0" i="0" u="none" strike="noStrike" kern="1200" cap="none" spc="-15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viaje</a:t>
            </a:r>
            <a:r>
              <a:rPr kumimoji="0" lang="es-ES" sz="1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lang="es-ES" sz="1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2700" marR="0" lvl="0" indent="0" algn="l" defTabSz="914400" rtl="0" eaLnBrk="1" fontAlgn="auto" latinLnBrk="0" hangingPunct="1">
              <a:lnSpc>
                <a:spcPts val="900"/>
              </a:lnSpc>
              <a:spcBef>
                <a:spcPts val="0"/>
              </a:spcBef>
              <a:spcAft>
                <a:spcPts val="0"/>
              </a:spcAft>
              <a:buClrTx/>
              <a:buSzPct val="87500"/>
              <a:buFontTx/>
              <a:buNone/>
              <a:tabLst>
                <a:tab pos="73660" algn="l"/>
              </a:tabLst>
              <a:defRPr/>
            </a:pPr>
            <a:r>
              <a:rPr kumimoji="0" lang="es-ES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</a:t>
            </a:r>
            <a:r>
              <a:rPr kumimoji="0" lang="es-ES" sz="1000" b="0" i="0" u="none" strike="noStrike" kern="1200" cap="none" spc="-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</a:t>
            </a:r>
            <a:r>
              <a:rPr kumimoji="0" lang="es-ES" sz="1000" b="0" i="0" u="none" strike="noStrike" kern="1200" cap="none" spc="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g</a:t>
            </a:r>
            <a:r>
              <a:rPr kumimoji="0" lang="es-ES" sz="1000" b="0" i="0" u="none" strike="noStrike" kern="1200" cap="none" spc="-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</a:t>
            </a:r>
            <a:r>
              <a:rPr kumimoji="0" lang="es-ES" sz="1000" b="0" i="0" u="none" strike="noStrike" kern="1200" cap="none" spc="-2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</a:t>
            </a:r>
            <a:r>
              <a:rPr kumimoji="0" lang="es-ES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</a:t>
            </a:r>
            <a:r>
              <a:rPr kumimoji="0" lang="es-ES" sz="1000" b="0" i="0" u="none" strike="noStrike" kern="1200" cap="none" spc="-5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s-ES" sz="1000" b="0" i="0" u="none" strike="noStrike" kern="1200" cap="none" spc="-3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</a:t>
            </a:r>
            <a:r>
              <a:rPr kumimoji="0" lang="es-ES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 asistencia en</a:t>
            </a:r>
            <a:r>
              <a:rPr kumimoji="0" lang="es-ES" sz="1000" b="0" i="0" u="none" strike="noStrike" kern="1200" cap="none" spc="-4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s-ES" sz="10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</a:t>
            </a:r>
            <a:r>
              <a:rPr kumimoji="0" lang="es-ES" sz="1000" b="0" i="0" u="none" strike="noStrike" kern="1200" cap="none" spc="-2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</a:t>
            </a:r>
            <a:r>
              <a:rPr kumimoji="0" lang="es-ES" sz="10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aj</a:t>
            </a:r>
            <a:r>
              <a:rPr kumimoji="0" lang="es-ES" sz="1000" b="0" i="0" u="none" strike="noStrike" kern="1200" cap="none" spc="-2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</a:t>
            </a:r>
            <a:r>
              <a:rPr kumimoji="0" lang="es-ES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</a:p>
          <a:p>
            <a:pPr marL="12700" marR="0" lvl="0" indent="0" algn="l" defTabSz="914400" rtl="0" eaLnBrk="1" fontAlgn="auto" latinLnBrk="0" hangingPunct="1">
              <a:lnSpc>
                <a:spcPts val="930"/>
              </a:lnSpc>
              <a:spcBef>
                <a:spcPts val="0"/>
              </a:spcBef>
              <a:spcAft>
                <a:spcPts val="0"/>
              </a:spcAft>
              <a:buClrTx/>
              <a:buSzPct val="87500"/>
              <a:buFontTx/>
              <a:buNone/>
              <a:tabLst>
                <a:tab pos="73660" algn="l"/>
              </a:tabLst>
              <a:defRPr/>
            </a:pPr>
            <a:endParaRPr lang="es-ES" sz="1600" b="1" spc="15" dirty="0">
              <a:solidFill>
                <a:srgbClr val="002060"/>
              </a:solidFill>
              <a:uFill>
                <a:solidFill>
                  <a:srgbClr val="00428A"/>
                </a:solidFill>
              </a:uFill>
              <a:cs typeface="Calibri"/>
            </a:endParaRPr>
          </a:p>
          <a:p>
            <a:pPr marL="12700" algn="just">
              <a:spcBef>
                <a:spcPts val="540"/>
              </a:spcBef>
            </a:pPr>
            <a:r>
              <a:rPr lang="es-ES" sz="1600" b="1" spc="15" dirty="0" smtClean="0">
                <a:solidFill>
                  <a:srgbClr val="002060"/>
                </a:solidFill>
                <a:uFill>
                  <a:solidFill>
                    <a:srgbClr val="00428A"/>
                  </a:solidFill>
                </a:uFill>
                <a:cs typeface="Calibri"/>
              </a:rPr>
              <a:t>Excursiones:</a:t>
            </a:r>
            <a:r>
              <a:rPr lang="es-ES" sz="1600" b="1" spc="15" dirty="0">
                <a:solidFill>
                  <a:srgbClr val="002060"/>
                </a:solidFill>
                <a:uFill>
                  <a:solidFill>
                    <a:srgbClr val="00428A"/>
                  </a:solidFill>
                </a:uFill>
                <a:cs typeface="Calibri"/>
              </a:rPr>
              <a:t>	</a:t>
            </a:r>
            <a:endParaRPr lang="es-ES" sz="1600" dirty="0">
              <a:solidFill>
                <a:srgbClr val="002060"/>
              </a:solidFill>
              <a:cs typeface="Calibri"/>
            </a:endParaRPr>
          </a:p>
          <a:p>
            <a:pPr marL="12700" algn="just">
              <a:lnSpc>
                <a:spcPct val="100000"/>
              </a:lnSpc>
              <a:spcBef>
                <a:spcPts val="540"/>
              </a:spcBef>
            </a:pPr>
            <a:r>
              <a:rPr lang="es-ES" sz="1000" spc="-5" dirty="0">
                <a:solidFill>
                  <a:srgbClr val="002060"/>
                </a:solidFill>
                <a:latin typeface="Calibri"/>
                <a:cs typeface="Calibri"/>
              </a:rPr>
              <a:t>Peñiscola, Benicàssim, </a:t>
            </a:r>
            <a:r>
              <a:rPr sz="1000" spc="-5" dirty="0">
                <a:solidFill>
                  <a:srgbClr val="002060"/>
                </a:solidFill>
                <a:latin typeface="Calibri"/>
                <a:cs typeface="Calibri"/>
              </a:rPr>
              <a:t>Valencia</a:t>
            </a:r>
            <a:r>
              <a:rPr lang="es-ES" sz="1000" spc="35" dirty="0">
                <a:solidFill>
                  <a:srgbClr val="002060"/>
                </a:solidFill>
                <a:latin typeface="Calibri"/>
                <a:cs typeface="Calibri"/>
              </a:rPr>
              <a:t>, </a:t>
            </a:r>
            <a:r>
              <a:rPr sz="1000" spc="10" dirty="0">
                <a:solidFill>
                  <a:srgbClr val="002060"/>
                </a:solidFill>
                <a:latin typeface="Calibri"/>
                <a:cs typeface="Calibri"/>
              </a:rPr>
              <a:t>Nit</a:t>
            </a:r>
            <a:r>
              <a:rPr sz="1000" spc="-10" dirty="0">
                <a:solidFill>
                  <a:srgbClr val="002060"/>
                </a:solidFill>
                <a:latin typeface="Calibri"/>
                <a:cs typeface="Calibri"/>
              </a:rPr>
              <a:t> de</a:t>
            </a:r>
            <a:r>
              <a:rPr sz="10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000" spc="5" dirty="0">
                <a:solidFill>
                  <a:srgbClr val="002060"/>
                </a:solidFill>
                <a:latin typeface="Calibri"/>
                <a:cs typeface="Calibri"/>
              </a:rPr>
              <a:t>la</a:t>
            </a:r>
            <a:r>
              <a:rPr sz="1000" spc="1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000" spc="5" dirty="0">
                <a:solidFill>
                  <a:srgbClr val="002060"/>
                </a:solidFill>
                <a:latin typeface="Calibri"/>
                <a:cs typeface="Calibri"/>
              </a:rPr>
              <a:t>Crema,</a:t>
            </a:r>
            <a:r>
              <a:rPr sz="1000" spc="-2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000" spc="5" dirty="0">
                <a:solidFill>
                  <a:srgbClr val="002060"/>
                </a:solidFill>
                <a:latin typeface="Calibri"/>
                <a:cs typeface="Calibri"/>
              </a:rPr>
              <a:t>Ofrenda</a:t>
            </a:r>
            <a:r>
              <a:rPr sz="1000" spc="1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002060"/>
                </a:solidFill>
                <a:latin typeface="Calibri"/>
                <a:cs typeface="Calibri"/>
              </a:rPr>
              <a:t>de</a:t>
            </a:r>
            <a:r>
              <a:rPr sz="1000" spc="-2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000" spc="10" dirty="0">
                <a:solidFill>
                  <a:srgbClr val="002060"/>
                </a:solidFill>
                <a:latin typeface="Calibri"/>
                <a:cs typeface="Calibri"/>
              </a:rPr>
              <a:t>las</a:t>
            </a:r>
            <a:r>
              <a:rPr sz="1000" spc="1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002060"/>
                </a:solidFill>
                <a:latin typeface="Calibri"/>
                <a:cs typeface="Calibri"/>
              </a:rPr>
              <a:t>flores.</a:t>
            </a:r>
            <a:endParaRPr lang="es-ES" sz="1000" spc="-5" dirty="0">
              <a:solidFill>
                <a:srgbClr val="002060"/>
              </a:solidFill>
              <a:latin typeface="Calibri"/>
              <a:cs typeface="Calibri"/>
            </a:endParaRPr>
          </a:p>
          <a:p>
            <a:pPr marL="12700" algn="just">
              <a:lnSpc>
                <a:spcPct val="100000"/>
              </a:lnSpc>
              <a:spcBef>
                <a:spcPts val="540"/>
              </a:spcBef>
            </a:pPr>
            <a:endParaRPr sz="800" dirty="0">
              <a:latin typeface="Calibri"/>
              <a:cs typeface="Calibri"/>
            </a:endParaRPr>
          </a:p>
          <a:p>
            <a:pPr marL="12700" marR="5080" algn="just">
              <a:lnSpc>
                <a:spcPts val="900"/>
              </a:lnSpc>
              <a:spcBef>
                <a:spcPts val="525"/>
              </a:spcBef>
            </a:pPr>
            <a:r>
              <a:rPr b="1" spc="15" dirty="0">
                <a:solidFill>
                  <a:srgbClr val="002060"/>
                </a:solidFill>
                <a:latin typeface="Calibri"/>
                <a:cs typeface="Calibri"/>
              </a:rPr>
              <a:t>No</a:t>
            </a:r>
            <a:r>
              <a:rPr b="1" spc="2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b="1" spc="5" dirty="0">
                <a:solidFill>
                  <a:srgbClr val="002060"/>
                </a:solidFill>
                <a:latin typeface="Calibri"/>
                <a:cs typeface="Calibri"/>
              </a:rPr>
              <a:t>incluye</a:t>
            </a:r>
            <a:r>
              <a:rPr spc="5" dirty="0">
                <a:solidFill>
                  <a:srgbClr val="002060"/>
                </a:solidFill>
                <a:latin typeface="Calibri"/>
                <a:cs typeface="Calibri"/>
              </a:rPr>
              <a:t>:</a:t>
            </a:r>
            <a:r>
              <a:rPr spc="1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endParaRPr lang="es-ES" spc="10" dirty="0">
              <a:solidFill>
                <a:srgbClr val="002060"/>
              </a:solidFill>
              <a:latin typeface="Calibri"/>
              <a:cs typeface="Calibri"/>
            </a:endParaRPr>
          </a:p>
          <a:p>
            <a:pPr marL="12700" marR="5080" algn="just">
              <a:lnSpc>
                <a:spcPts val="900"/>
              </a:lnSpc>
              <a:spcBef>
                <a:spcPts val="525"/>
              </a:spcBef>
            </a:pPr>
            <a:r>
              <a:rPr lang="es-ES" sz="800" i="1" spc="-10" dirty="0" smtClean="0">
                <a:solidFill>
                  <a:srgbClr val="002060"/>
                </a:solidFill>
                <a:latin typeface="Calibri"/>
                <a:cs typeface="Calibri"/>
              </a:rPr>
              <a:t>Autocar, </a:t>
            </a:r>
            <a:r>
              <a:rPr sz="800" i="1" spc="-10" dirty="0" smtClean="0">
                <a:solidFill>
                  <a:srgbClr val="002060"/>
                </a:solidFill>
                <a:latin typeface="Calibri"/>
                <a:cs typeface="Calibri"/>
              </a:rPr>
              <a:t>extras</a:t>
            </a:r>
            <a:r>
              <a:rPr sz="800" i="1" spc="-5" dirty="0" smtClean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800" i="1" spc="-10" dirty="0">
                <a:solidFill>
                  <a:srgbClr val="002060"/>
                </a:solidFill>
                <a:latin typeface="Calibri"/>
                <a:cs typeface="Calibri"/>
              </a:rPr>
              <a:t>en</a:t>
            </a:r>
            <a:r>
              <a:rPr sz="800" i="1" spc="-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800" i="1" spc="-10" dirty="0">
                <a:solidFill>
                  <a:srgbClr val="002060"/>
                </a:solidFill>
                <a:latin typeface="Calibri"/>
                <a:cs typeface="Calibri"/>
              </a:rPr>
              <a:t>hoteles,</a:t>
            </a:r>
            <a:r>
              <a:rPr sz="800" i="1" spc="-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800" i="1" spc="-10" dirty="0">
                <a:solidFill>
                  <a:srgbClr val="002060"/>
                </a:solidFill>
                <a:latin typeface="Calibri"/>
                <a:cs typeface="Calibri"/>
              </a:rPr>
              <a:t>entradas</a:t>
            </a:r>
            <a:r>
              <a:rPr sz="800" i="1" spc="-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800" i="1" dirty="0">
                <a:solidFill>
                  <a:srgbClr val="002060"/>
                </a:solidFill>
                <a:latin typeface="Calibri"/>
                <a:cs typeface="Calibri"/>
              </a:rPr>
              <a:t>a</a:t>
            </a:r>
            <a:r>
              <a:rPr sz="800" i="1" spc="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800" i="1" spc="-5" dirty="0">
                <a:solidFill>
                  <a:srgbClr val="002060"/>
                </a:solidFill>
                <a:latin typeface="Calibri"/>
                <a:cs typeface="Calibri"/>
              </a:rPr>
              <a:t>museos</a:t>
            </a:r>
            <a:r>
              <a:rPr sz="800" i="1" dirty="0">
                <a:solidFill>
                  <a:srgbClr val="002060"/>
                </a:solidFill>
                <a:latin typeface="Calibri"/>
                <a:cs typeface="Calibri"/>
              </a:rPr>
              <a:t> y</a:t>
            </a:r>
            <a:r>
              <a:rPr sz="800" i="1" spc="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800" i="1" dirty="0">
                <a:solidFill>
                  <a:srgbClr val="002060"/>
                </a:solidFill>
                <a:latin typeface="Calibri"/>
                <a:cs typeface="Calibri"/>
              </a:rPr>
              <a:t>monumentos,</a:t>
            </a:r>
            <a:r>
              <a:rPr sz="800" i="1" spc="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800" i="1" spc="-5" dirty="0">
                <a:solidFill>
                  <a:srgbClr val="002060"/>
                </a:solidFill>
                <a:latin typeface="Calibri"/>
                <a:cs typeface="Calibri"/>
              </a:rPr>
              <a:t>guías </a:t>
            </a:r>
            <a:r>
              <a:rPr sz="800" i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800" i="1" spc="-10" dirty="0">
                <a:solidFill>
                  <a:srgbClr val="002060"/>
                </a:solidFill>
                <a:latin typeface="Calibri"/>
                <a:cs typeface="Calibri"/>
              </a:rPr>
              <a:t>oficiales </a:t>
            </a:r>
            <a:r>
              <a:rPr sz="800" i="1" dirty="0">
                <a:solidFill>
                  <a:srgbClr val="002060"/>
                </a:solidFill>
                <a:latin typeface="Calibri"/>
                <a:cs typeface="Calibri"/>
              </a:rPr>
              <a:t>o </a:t>
            </a:r>
            <a:r>
              <a:rPr sz="800" i="1" spc="-5" dirty="0">
                <a:solidFill>
                  <a:srgbClr val="002060"/>
                </a:solidFill>
                <a:latin typeface="Calibri"/>
                <a:cs typeface="Calibri"/>
              </a:rPr>
              <a:t>cualquier otro </a:t>
            </a:r>
            <a:r>
              <a:rPr sz="800" i="1" spc="-10" dirty="0">
                <a:solidFill>
                  <a:srgbClr val="002060"/>
                </a:solidFill>
                <a:latin typeface="Calibri"/>
                <a:cs typeface="Calibri"/>
              </a:rPr>
              <a:t>servicio </a:t>
            </a:r>
            <a:r>
              <a:rPr sz="800" i="1" dirty="0">
                <a:solidFill>
                  <a:srgbClr val="002060"/>
                </a:solidFill>
                <a:latin typeface="Calibri"/>
                <a:cs typeface="Calibri"/>
              </a:rPr>
              <a:t>no </a:t>
            </a:r>
            <a:r>
              <a:rPr sz="800" i="1" spc="-5" dirty="0">
                <a:solidFill>
                  <a:srgbClr val="002060"/>
                </a:solidFill>
                <a:latin typeface="Calibri"/>
                <a:cs typeface="Calibri"/>
              </a:rPr>
              <a:t>indicado </a:t>
            </a:r>
            <a:r>
              <a:rPr sz="800" i="1" spc="-10" dirty="0">
                <a:solidFill>
                  <a:srgbClr val="002060"/>
                </a:solidFill>
                <a:latin typeface="Calibri"/>
                <a:cs typeface="Calibri"/>
              </a:rPr>
              <a:t>en el </a:t>
            </a:r>
            <a:r>
              <a:rPr sz="800" i="1" spc="-5" dirty="0">
                <a:solidFill>
                  <a:srgbClr val="002060"/>
                </a:solidFill>
                <a:latin typeface="Calibri"/>
                <a:cs typeface="Calibri"/>
              </a:rPr>
              <a:t>apartado </a:t>
            </a:r>
            <a:r>
              <a:rPr sz="800" i="1" spc="-20" dirty="0">
                <a:solidFill>
                  <a:srgbClr val="002060"/>
                </a:solidFill>
                <a:latin typeface="Calibri"/>
                <a:cs typeface="Calibri"/>
              </a:rPr>
              <a:t>“Incluye”. </a:t>
            </a:r>
            <a:r>
              <a:rPr sz="800" i="1" dirty="0">
                <a:solidFill>
                  <a:srgbClr val="002060"/>
                </a:solidFill>
                <a:latin typeface="Calibri"/>
                <a:cs typeface="Calibri"/>
              </a:rPr>
              <a:t>Las </a:t>
            </a:r>
            <a:r>
              <a:rPr sz="800" i="1" spc="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800" i="1" spc="-5" dirty="0">
                <a:solidFill>
                  <a:srgbClr val="002060"/>
                </a:solidFill>
                <a:latin typeface="Calibri"/>
                <a:cs typeface="Calibri"/>
              </a:rPr>
              <a:t>tasas</a:t>
            </a:r>
            <a:r>
              <a:rPr sz="800" i="1" spc="-1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800" i="1" spc="-5" dirty="0">
                <a:solidFill>
                  <a:srgbClr val="002060"/>
                </a:solidFill>
                <a:latin typeface="Calibri"/>
                <a:cs typeface="Calibri"/>
              </a:rPr>
              <a:t>turísticas,</a:t>
            </a:r>
            <a:r>
              <a:rPr sz="800" i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800" i="1" spc="-5" dirty="0">
                <a:solidFill>
                  <a:srgbClr val="002060"/>
                </a:solidFill>
                <a:latin typeface="Calibri"/>
                <a:cs typeface="Calibri"/>
              </a:rPr>
              <a:t>en</a:t>
            </a:r>
            <a:r>
              <a:rPr sz="800" i="1" spc="-2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800" i="1" spc="-5" dirty="0">
                <a:solidFill>
                  <a:srgbClr val="002060"/>
                </a:solidFill>
                <a:latin typeface="Calibri"/>
                <a:cs typeface="Calibri"/>
              </a:rPr>
              <a:t>caso</a:t>
            </a:r>
            <a:r>
              <a:rPr sz="800" i="1" spc="-4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800" i="1" spc="-10" dirty="0">
                <a:solidFill>
                  <a:srgbClr val="002060"/>
                </a:solidFill>
                <a:latin typeface="Calibri"/>
                <a:cs typeface="Calibri"/>
              </a:rPr>
              <a:t>de</a:t>
            </a:r>
            <a:r>
              <a:rPr sz="800" i="1" spc="-3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800" i="1" spc="-5" dirty="0">
                <a:solidFill>
                  <a:srgbClr val="002060"/>
                </a:solidFill>
                <a:latin typeface="Calibri"/>
                <a:cs typeface="Calibri"/>
              </a:rPr>
              <a:t>haberlas</a:t>
            </a:r>
            <a:r>
              <a:rPr sz="800" i="1" spc="-3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800" i="1" spc="-15" dirty="0">
                <a:solidFill>
                  <a:srgbClr val="002060"/>
                </a:solidFill>
                <a:latin typeface="Calibri"/>
                <a:cs typeface="Calibri"/>
              </a:rPr>
              <a:t>serán</a:t>
            </a:r>
            <a:r>
              <a:rPr sz="800" i="1" spc="-2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800" i="1" spc="-10" dirty="0">
                <a:solidFill>
                  <a:srgbClr val="002060"/>
                </a:solidFill>
                <a:latin typeface="Calibri"/>
                <a:cs typeface="Calibri"/>
              </a:rPr>
              <a:t>de</a:t>
            </a:r>
            <a:r>
              <a:rPr sz="800" i="1" spc="-4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800" i="1" spc="-5" dirty="0">
                <a:solidFill>
                  <a:srgbClr val="002060"/>
                </a:solidFill>
                <a:latin typeface="Calibri"/>
                <a:cs typeface="Calibri"/>
              </a:rPr>
              <a:t>pago</a:t>
            </a:r>
            <a:r>
              <a:rPr sz="800" i="1" spc="-2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800" i="1" spc="-15" dirty="0">
                <a:solidFill>
                  <a:srgbClr val="002060"/>
                </a:solidFill>
                <a:latin typeface="Calibri"/>
                <a:cs typeface="Calibri"/>
              </a:rPr>
              <a:t>directo</a:t>
            </a:r>
            <a:r>
              <a:rPr sz="800" i="1" spc="-5" dirty="0">
                <a:solidFill>
                  <a:srgbClr val="002060"/>
                </a:solidFill>
                <a:latin typeface="Calibri"/>
                <a:cs typeface="Calibri"/>
              </a:rPr>
              <a:t> en</a:t>
            </a:r>
            <a:r>
              <a:rPr sz="800" i="1" spc="-3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800" i="1" spc="-15" dirty="0">
                <a:solidFill>
                  <a:srgbClr val="002060"/>
                </a:solidFill>
                <a:latin typeface="Calibri"/>
                <a:cs typeface="Calibri"/>
              </a:rPr>
              <a:t>el </a:t>
            </a:r>
            <a:r>
              <a:rPr sz="800" i="1" spc="-5" dirty="0">
                <a:solidFill>
                  <a:srgbClr val="002060"/>
                </a:solidFill>
                <a:latin typeface="Calibri"/>
                <a:cs typeface="Calibri"/>
              </a:rPr>
              <a:t>hotel.</a:t>
            </a:r>
            <a:endParaRPr lang="es-ES" sz="800" i="1" spc="-5" dirty="0">
              <a:solidFill>
                <a:srgbClr val="002060"/>
              </a:solidFill>
              <a:latin typeface="Calibri"/>
              <a:cs typeface="Calibri"/>
            </a:endParaRPr>
          </a:p>
          <a:p>
            <a:pPr marL="12700" marR="5080" algn="just">
              <a:lnSpc>
                <a:spcPts val="900"/>
              </a:lnSpc>
              <a:spcBef>
                <a:spcPts val="525"/>
              </a:spcBef>
            </a:pPr>
            <a:r>
              <a:rPr lang="es-ES" sz="1050" b="1" i="1" spc="-5" dirty="0">
                <a:solidFill>
                  <a:srgbClr val="002060"/>
                </a:solidFill>
                <a:latin typeface="Calibri"/>
                <a:cs typeface="Calibri"/>
              </a:rPr>
              <a:t>Seguro de anulación 20 € </a:t>
            </a:r>
            <a:endParaRPr sz="1050" b="1" dirty="0">
              <a:solidFill>
                <a:srgbClr val="002060"/>
              </a:solidFill>
              <a:latin typeface="Calibri"/>
              <a:cs typeface="Calibri"/>
            </a:endParaRPr>
          </a:p>
        </p:txBody>
      </p:sp>
      <p:sp>
        <p:nvSpPr>
          <p:cNvPr id="17" name="object 17">
            <a:extLst>
              <a:ext uri="{FF2B5EF4-FFF2-40B4-BE49-F238E27FC236}">
                <a16:creationId xmlns:a16="http://schemas.microsoft.com/office/drawing/2014/main" id="{72765E35-B0E3-A40D-89F8-CB3688305F5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38350" y="101937"/>
            <a:ext cx="3900409" cy="512320"/>
          </a:xfrm>
          <a:prstGeom prst="rect">
            <a:avLst/>
          </a:prstGeom>
        </p:spPr>
        <p:txBody>
          <a:bodyPr vert="horz" wrap="square" lIns="0" tIns="141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4"/>
              </a:spcBef>
            </a:pPr>
            <a:r>
              <a:rPr lang="es-ES" sz="2400" spc="45" dirty="0"/>
              <a:t>FALLAS DE </a:t>
            </a:r>
            <a:r>
              <a:rPr lang="es-ES" sz="2400" spc="45"/>
              <a:t>VALENCIA </a:t>
            </a:r>
            <a:r>
              <a:rPr lang="es-ES" sz="1800" spc="25" smtClean="0"/>
              <a:t>2027</a:t>
            </a:r>
            <a:endParaRPr sz="1800" dirty="0"/>
          </a:p>
        </p:txBody>
      </p:sp>
      <p:grpSp>
        <p:nvGrpSpPr>
          <p:cNvPr id="24" name="object 24">
            <a:extLst>
              <a:ext uri="{FF2B5EF4-FFF2-40B4-BE49-F238E27FC236}">
                <a16:creationId xmlns:a16="http://schemas.microsoft.com/office/drawing/2014/main" id="{2C7313D5-8E06-7094-FE2C-A1837224A429}"/>
              </a:ext>
            </a:extLst>
          </p:cNvPr>
          <p:cNvGrpSpPr/>
          <p:nvPr/>
        </p:nvGrpSpPr>
        <p:grpSpPr>
          <a:xfrm>
            <a:off x="1849516" y="2478498"/>
            <a:ext cx="1619885" cy="993140"/>
            <a:chOff x="1911223" y="2917063"/>
            <a:chExt cx="1619885" cy="993140"/>
          </a:xfrm>
        </p:grpSpPr>
        <p:sp>
          <p:nvSpPr>
            <p:cNvPr id="25" name="object 25">
              <a:extLst>
                <a:ext uri="{FF2B5EF4-FFF2-40B4-BE49-F238E27FC236}">
                  <a16:creationId xmlns:a16="http://schemas.microsoft.com/office/drawing/2014/main" id="{A61AA382-2324-B2C2-CFC2-7D052EC066F9}"/>
                </a:ext>
              </a:extLst>
            </p:cNvPr>
            <p:cNvSpPr/>
            <p:nvPr/>
          </p:nvSpPr>
          <p:spPr>
            <a:xfrm>
              <a:off x="1927098" y="2932938"/>
              <a:ext cx="1588135" cy="961390"/>
            </a:xfrm>
            <a:custGeom>
              <a:avLst/>
              <a:gdLst/>
              <a:ahLst/>
              <a:cxnLst/>
              <a:rect l="l" t="t" r="r" b="b"/>
              <a:pathLst>
                <a:path w="1588135" h="961389">
                  <a:moveTo>
                    <a:pt x="152400" y="0"/>
                  </a:moveTo>
                  <a:lnTo>
                    <a:pt x="64262" y="2412"/>
                  </a:lnTo>
                  <a:lnTo>
                    <a:pt x="19050" y="19050"/>
                  </a:lnTo>
                  <a:lnTo>
                    <a:pt x="2412" y="64262"/>
                  </a:lnTo>
                  <a:lnTo>
                    <a:pt x="0" y="152400"/>
                  </a:lnTo>
                  <a:lnTo>
                    <a:pt x="0" y="808863"/>
                  </a:lnTo>
                  <a:lnTo>
                    <a:pt x="2412" y="897001"/>
                  </a:lnTo>
                  <a:lnTo>
                    <a:pt x="19050" y="942213"/>
                  </a:lnTo>
                  <a:lnTo>
                    <a:pt x="64262" y="958850"/>
                  </a:lnTo>
                  <a:lnTo>
                    <a:pt x="152400" y="961263"/>
                  </a:lnTo>
                  <a:lnTo>
                    <a:pt x="1435227" y="961263"/>
                  </a:lnTo>
                  <a:lnTo>
                    <a:pt x="1523238" y="958850"/>
                  </a:lnTo>
                  <a:lnTo>
                    <a:pt x="1568577" y="942213"/>
                  </a:lnTo>
                  <a:lnTo>
                    <a:pt x="1585214" y="897001"/>
                  </a:lnTo>
                  <a:lnTo>
                    <a:pt x="1587627" y="808863"/>
                  </a:lnTo>
                  <a:lnTo>
                    <a:pt x="1587627" y="152400"/>
                  </a:lnTo>
                  <a:lnTo>
                    <a:pt x="1585214" y="64262"/>
                  </a:lnTo>
                  <a:lnTo>
                    <a:pt x="1568577" y="19050"/>
                  </a:lnTo>
                  <a:lnTo>
                    <a:pt x="1523238" y="2412"/>
                  </a:lnTo>
                  <a:lnTo>
                    <a:pt x="1435227" y="0"/>
                  </a:lnTo>
                  <a:lnTo>
                    <a:pt x="152400" y="0"/>
                  </a:lnTo>
                  <a:close/>
                </a:path>
              </a:pathLst>
            </a:custGeom>
            <a:ln w="317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>
              <a:extLst>
                <a:ext uri="{FF2B5EF4-FFF2-40B4-BE49-F238E27FC236}">
                  <a16:creationId xmlns:a16="http://schemas.microsoft.com/office/drawing/2014/main" id="{CA3F939E-3CBD-AD1F-2E0D-03DFD316E1D3}"/>
                </a:ext>
              </a:extLst>
            </p:cNvPr>
            <p:cNvSpPr/>
            <p:nvPr/>
          </p:nvSpPr>
          <p:spPr>
            <a:xfrm>
              <a:off x="1993392" y="2993136"/>
              <a:ext cx="1453515" cy="840105"/>
            </a:xfrm>
            <a:custGeom>
              <a:avLst/>
              <a:gdLst/>
              <a:ahLst/>
              <a:cxnLst/>
              <a:rect l="l" t="t" r="r" b="b"/>
              <a:pathLst>
                <a:path w="1453514" h="840104">
                  <a:moveTo>
                    <a:pt x="1301115" y="0"/>
                  </a:moveTo>
                  <a:lnTo>
                    <a:pt x="152400" y="0"/>
                  </a:lnTo>
                  <a:lnTo>
                    <a:pt x="64262" y="2412"/>
                  </a:lnTo>
                  <a:lnTo>
                    <a:pt x="19050" y="19050"/>
                  </a:lnTo>
                  <a:lnTo>
                    <a:pt x="2412" y="64262"/>
                  </a:lnTo>
                  <a:lnTo>
                    <a:pt x="0" y="152273"/>
                  </a:lnTo>
                  <a:lnTo>
                    <a:pt x="0" y="687324"/>
                  </a:lnTo>
                  <a:lnTo>
                    <a:pt x="2412" y="775462"/>
                  </a:lnTo>
                  <a:lnTo>
                    <a:pt x="19050" y="820674"/>
                  </a:lnTo>
                  <a:lnTo>
                    <a:pt x="64262" y="837311"/>
                  </a:lnTo>
                  <a:lnTo>
                    <a:pt x="152400" y="839724"/>
                  </a:lnTo>
                  <a:lnTo>
                    <a:pt x="1301115" y="839724"/>
                  </a:lnTo>
                  <a:lnTo>
                    <a:pt x="1389253" y="837311"/>
                  </a:lnTo>
                  <a:lnTo>
                    <a:pt x="1434465" y="820674"/>
                  </a:lnTo>
                  <a:lnTo>
                    <a:pt x="1451102" y="775462"/>
                  </a:lnTo>
                  <a:lnTo>
                    <a:pt x="1453515" y="687324"/>
                  </a:lnTo>
                  <a:lnTo>
                    <a:pt x="1453515" y="152273"/>
                  </a:lnTo>
                  <a:lnTo>
                    <a:pt x="1451102" y="64262"/>
                  </a:lnTo>
                  <a:lnTo>
                    <a:pt x="1434465" y="19050"/>
                  </a:lnTo>
                  <a:lnTo>
                    <a:pt x="1389253" y="2412"/>
                  </a:lnTo>
                  <a:lnTo>
                    <a:pt x="130111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>
              <a:extLst>
                <a:ext uri="{FF2B5EF4-FFF2-40B4-BE49-F238E27FC236}">
                  <a16:creationId xmlns:a16="http://schemas.microsoft.com/office/drawing/2014/main" id="{1159ED4D-04CA-3007-7B2E-889E7F090D0A}"/>
                </a:ext>
              </a:extLst>
            </p:cNvPr>
            <p:cNvSpPr/>
            <p:nvPr/>
          </p:nvSpPr>
          <p:spPr>
            <a:xfrm>
              <a:off x="1994154" y="2993898"/>
              <a:ext cx="1453515" cy="840105"/>
            </a:xfrm>
            <a:custGeom>
              <a:avLst/>
              <a:gdLst/>
              <a:ahLst/>
              <a:cxnLst/>
              <a:rect l="l" t="t" r="r" b="b"/>
              <a:pathLst>
                <a:path w="1453514" h="840104">
                  <a:moveTo>
                    <a:pt x="152400" y="0"/>
                  </a:moveTo>
                  <a:lnTo>
                    <a:pt x="64262" y="2412"/>
                  </a:lnTo>
                  <a:lnTo>
                    <a:pt x="19050" y="19050"/>
                  </a:lnTo>
                  <a:lnTo>
                    <a:pt x="2412" y="64262"/>
                  </a:lnTo>
                  <a:lnTo>
                    <a:pt x="0" y="152273"/>
                  </a:lnTo>
                  <a:lnTo>
                    <a:pt x="0" y="687324"/>
                  </a:lnTo>
                  <a:lnTo>
                    <a:pt x="2412" y="775462"/>
                  </a:lnTo>
                  <a:lnTo>
                    <a:pt x="19050" y="820674"/>
                  </a:lnTo>
                  <a:lnTo>
                    <a:pt x="64262" y="837311"/>
                  </a:lnTo>
                  <a:lnTo>
                    <a:pt x="152400" y="839724"/>
                  </a:lnTo>
                  <a:lnTo>
                    <a:pt x="1301115" y="839724"/>
                  </a:lnTo>
                  <a:lnTo>
                    <a:pt x="1389253" y="837311"/>
                  </a:lnTo>
                  <a:lnTo>
                    <a:pt x="1434465" y="820674"/>
                  </a:lnTo>
                  <a:lnTo>
                    <a:pt x="1451101" y="775462"/>
                  </a:lnTo>
                  <a:lnTo>
                    <a:pt x="1453515" y="687324"/>
                  </a:lnTo>
                  <a:lnTo>
                    <a:pt x="1453515" y="152273"/>
                  </a:lnTo>
                  <a:lnTo>
                    <a:pt x="1451101" y="64262"/>
                  </a:lnTo>
                  <a:lnTo>
                    <a:pt x="1434465" y="19050"/>
                  </a:lnTo>
                  <a:lnTo>
                    <a:pt x="1389253" y="2412"/>
                  </a:lnTo>
                  <a:lnTo>
                    <a:pt x="1301115" y="0"/>
                  </a:lnTo>
                  <a:lnTo>
                    <a:pt x="152400" y="0"/>
                  </a:lnTo>
                  <a:close/>
                </a:path>
              </a:pathLst>
            </a:custGeom>
            <a:ln w="38100">
              <a:solidFill>
                <a:srgbClr val="00428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>
            <a:extLst>
              <a:ext uri="{FF2B5EF4-FFF2-40B4-BE49-F238E27FC236}">
                <a16:creationId xmlns:a16="http://schemas.microsoft.com/office/drawing/2014/main" id="{CBFA6457-B302-B568-B423-A3BC17964E7D}"/>
              </a:ext>
            </a:extLst>
          </p:cNvPr>
          <p:cNvSpPr txBox="1"/>
          <p:nvPr/>
        </p:nvSpPr>
        <p:spPr>
          <a:xfrm>
            <a:off x="2108059" y="2464502"/>
            <a:ext cx="1155065" cy="472565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8415">
              <a:lnSpc>
                <a:spcPct val="100000"/>
              </a:lnSpc>
              <a:spcBef>
                <a:spcPts val="325"/>
              </a:spcBef>
            </a:pPr>
            <a:r>
              <a:rPr lang="es-ES" sz="2800" b="1" spc="-5" dirty="0" smtClean="0">
                <a:solidFill>
                  <a:srgbClr val="00428A"/>
                </a:solidFill>
                <a:latin typeface="Calibri"/>
                <a:cs typeface="Calibri"/>
              </a:rPr>
              <a:t>DESDE</a:t>
            </a:r>
            <a:r>
              <a:rPr sz="1600" spc="-50" dirty="0" smtClean="0">
                <a:solidFill>
                  <a:srgbClr val="00428A"/>
                </a:solidFill>
                <a:latin typeface="Calibri"/>
                <a:cs typeface="Calibri"/>
              </a:rPr>
              <a:t> 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34" name="object 34">
            <a:extLst>
              <a:ext uri="{FF2B5EF4-FFF2-40B4-BE49-F238E27FC236}">
                <a16:creationId xmlns:a16="http://schemas.microsoft.com/office/drawing/2014/main" id="{56117A44-09C5-29DE-701D-47E6380CB266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fld id="{81D60167-4931-47E6-BA6A-407CBD079E47}" type="slidenum">
              <a:rPr spc="-5" dirty="0"/>
              <a:t>1</a:t>
            </a:fld>
            <a:endParaRPr spc="-5" dirty="0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7DCC880C-3F6F-C1F1-CBEF-9B334CAE346D}"/>
              </a:ext>
            </a:extLst>
          </p:cNvPr>
          <p:cNvSpPr txBox="1"/>
          <p:nvPr/>
        </p:nvSpPr>
        <p:spPr>
          <a:xfrm>
            <a:off x="3829994" y="1651000"/>
            <a:ext cx="3399147" cy="30777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700" dirty="0">
                <a:solidFill>
                  <a:srgbClr val="0070C0"/>
                </a:solidFill>
              </a:rPr>
              <a:t>* Dependiendo del lugar de partida la llegada podría ser después de la comida y esta se haría en reste de paso de camino al hotel 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7BC78AF0-BB64-0870-4717-E6D33E47CA83}"/>
              </a:ext>
            </a:extLst>
          </p:cNvPr>
          <p:cNvSpPr txBox="1"/>
          <p:nvPr/>
        </p:nvSpPr>
        <p:spPr>
          <a:xfrm>
            <a:off x="3741734" y="211520"/>
            <a:ext cx="2943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solidFill>
                  <a:srgbClr val="C00000"/>
                </a:solidFill>
                <a:highlight>
                  <a:srgbClr val="FFFF00"/>
                </a:highlight>
              </a:rPr>
              <a:t>PROGRAMA DIA A DIA </a:t>
            </a:r>
          </a:p>
        </p:txBody>
      </p:sp>
      <p:sp>
        <p:nvSpPr>
          <p:cNvPr id="7" name="object 28">
            <a:extLst>
              <a:ext uri="{FF2B5EF4-FFF2-40B4-BE49-F238E27FC236}">
                <a16:creationId xmlns:a16="http://schemas.microsoft.com/office/drawing/2014/main" id="{4265C200-B38E-C2F8-E52D-40AEE90EAC08}"/>
              </a:ext>
            </a:extLst>
          </p:cNvPr>
          <p:cNvSpPr txBox="1"/>
          <p:nvPr/>
        </p:nvSpPr>
        <p:spPr>
          <a:xfrm>
            <a:off x="2046047" y="3194041"/>
            <a:ext cx="3257755" cy="134011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8415">
              <a:lnSpc>
                <a:spcPct val="100000"/>
              </a:lnSpc>
              <a:spcBef>
                <a:spcPts val="325"/>
              </a:spcBef>
            </a:pPr>
            <a:r>
              <a:rPr lang="es-ES" sz="600" b="1" spc="-5" dirty="0">
                <a:solidFill>
                  <a:srgbClr val="00428A"/>
                </a:solidFill>
                <a:latin typeface="Calibri"/>
                <a:cs typeface="Calibri"/>
              </a:rPr>
              <a:t>Precio por persona en habitación doble </a:t>
            </a:r>
            <a:endParaRPr sz="600" b="1" dirty="0">
              <a:latin typeface="Century Gothic"/>
              <a:cs typeface="Century Gothic"/>
            </a:endParaRPr>
          </a:p>
        </p:txBody>
      </p:sp>
      <p:sp>
        <p:nvSpPr>
          <p:cNvPr id="10" name="object 28">
            <a:extLst>
              <a:ext uri="{FF2B5EF4-FFF2-40B4-BE49-F238E27FC236}">
                <a16:creationId xmlns:a16="http://schemas.microsoft.com/office/drawing/2014/main" id="{A387F1B2-ADFF-8BCC-A248-D2E5E6FC51EF}"/>
              </a:ext>
            </a:extLst>
          </p:cNvPr>
          <p:cNvSpPr txBox="1"/>
          <p:nvPr/>
        </p:nvSpPr>
        <p:spPr>
          <a:xfrm>
            <a:off x="2049221" y="2759682"/>
            <a:ext cx="1155065" cy="534121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8415">
              <a:lnSpc>
                <a:spcPct val="100000"/>
              </a:lnSpc>
              <a:spcBef>
                <a:spcPts val="325"/>
              </a:spcBef>
            </a:pPr>
            <a:r>
              <a:rPr sz="2000" spc="-50" dirty="0">
                <a:solidFill>
                  <a:srgbClr val="00428A"/>
                </a:solidFill>
                <a:latin typeface="Calibri"/>
                <a:cs typeface="Calibri"/>
              </a:rPr>
              <a:t> </a:t>
            </a:r>
            <a:r>
              <a:rPr lang="es-ES" sz="3200" b="1" spc="70" dirty="0" smtClean="0">
                <a:solidFill>
                  <a:srgbClr val="00428A"/>
                </a:solidFill>
                <a:latin typeface="Century Gothic"/>
                <a:cs typeface="Calibri"/>
              </a:rPr>
              <a:t>2</a:t>
            </a:r>
            <a:r>
              <a:rPr lang="es-ES" sz="3200" b="1" spc="70" dirty="0" smtClean="0">
                <a:solidFill>
                  <a:srgbClr val="00428A"/>
                </a:solidFill>
                <a:latin typeface="Century Gothic"/>
                <a:cs typeface="Century Gothic"/>
              </a:rPr>
              <a:t>95€</a:t>
            </a:r>
            <a:endParaRPr sz="3200" dirty="0">
              <a:latin typeface="Century Gothic"/>
              <a:cs typeface="Century Gothic"/>
            </a:endParaRPr>
          </a:p>
        </p:txBody>
      </p:sp>
      <p:sp>
        <p:nvSpPr>
          <p:cNvPr id="11" name="object 17">
            <a:extLst>
              <a:ext uri="{FF2B5EF4-FFF2-40B4-BE49-F238E27FC236}">
                <a16:creationId xmlns:a16="http://schemas.microsoft.com/office/drawing/2014/main" id="{61A1594B-08EF-33A6-A610-09857694521E}"/>
              </a:ext>
            </a:extLst>
          </p:cNvPr>
          <p:cNvSpPr txBox="1">
            <a:spLocks/>
          </p:cNvSpPr>
          <p:nvPr/>
        </p:nvSpPr>
        <p:spPr>
          <a:xfrm>
            <a:off x="1603081" y="3457652"/>
            <a:ext cx="3320085" cy="419987"/>
          </a:xfrm>
          <a:prstGeom prst="rect">
            <a:avLst/>
          </a:prstGeom>
        </p:spPr>
        <p:txBody>
          <a:bodyPr vert="horz" wrap="square" lIns="0" tIns="141605" rIns="0" bIns="0" rtlCol="0">
            <a:spAutoFit/>
          </a:bodyPr>
          <a:lstStyle>
            <a:lvl1pPr>
              <a:defRPr sz="3700" b="1" i="0">
                <a:solidFill>
                  <a:srgbClr val="00428A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2700">
              <a:spcBef>
                <a:spcPts val="434"/>
              </a:spcBef>
            </a:pPr>
            <a:r>
              <a:rPr lang="es-ES" sz="1800" kern="0" spc="45" dirty="0">
                <a:solidFill>
                  <a:srgbClr val="C00000"/>
                </a:solidFill>
                <a:highlight>
                  <a:srgbClr val="FFFF00"/>
                </a:highlight>
              </a:rPr>
              <a:t>Del 17 al 20 Marzo</a:t>
            </a:r>
            <a:endParaRPr lang="es-ES" sz="1800" kern="0" dirty="0">
              <a:solidFill>
                <a:srgbClr val="C00000"/>
              </a:solidFill>
              <a:highlight>
                <a:srgbClr val="FFFF00"/>
              </a:highlight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79707913-0756-3DB1-5B94-FB49499DF759}"/>
              </a:ext>
            </a:extLst>
          </p:cNvPr>
          <p:cNvSpPr txBox="1"/>
          <p:nvPr/>
        </p:nvSpPr>
        <p:spPr>
          <a:xfrm>
            <a:off x="253176" y="483720"/>
            <a:ext cx="2474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C00000"/>
                </a:solidFill>
              </a:rPr>
              <a:t>4 días | 3 noches </a:t>
            </a:r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761C8871-53C9-50C9-CD5C-57F108419019}"/>
              </a:ext>
            </a:extLst>
          </p:cNvPr>
          <p:cNvSpPr txBox="1"/>
          <p:nvPr/>
        </p:nvSpPr>
        <p:spPr>
          <a:xfrm>
            <a:off x="7912487" y="6508743"/>
            <a:ext cx="2254212" cy="80021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RESERVAS</a:t>
            </a:r>
          </a:p>
          <a:p>
            <a:r>
              <a:rPr lang="es-ES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T. 881 </a:t>
            </a:r>
            <a:r>
              <a:rPr lang="es-ES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992 </a:t>
            </a:r>
            <a:r>
              <a:rPr lang="es-ES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165 </a:t>
            </a:r>
          </a:p>
          <a:p>
            <a:r>
              <a:rPr lang="es-ES" sz="1000" dirty="0"/>
              <a:t>VIAJES RIA DEL BURGO XG 279</a:t>
            </a:r>
          </a:p>
        </p:txBody>
      </p:sp>
      <p:pic>
        <p:nvPicPr>
          <p:cNvPr id="30" name="object 22">
            <a:extLst>
              <a:ext uri="{FF2B5EF4-FFF2-40B4-BE49-F238E27FC236}">
                <a16:creationId xmlns:a16="http://schemas.microsoft.com/office/drawing/2014/main" id="{A2D907A1-2235-52EE-500E-EC5915B015B3}"/>
              </a:ext>
            </a:extLst>
          </p:cNvPr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385300" y="6217402"/>
            <a:ext cx="1156731" cy="714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5584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5388</TotalTime>
  <Words>625</Words>
  <Application>Microsoft Office PowerPoint</Application>
  <PresentationFormat>Personalizado</PresentationFormat>
  <Paragraphs>45</Paragraphs>
  <Slides>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Calibri</vt:lpstr>
      <vt:lpstr>Century Gothic</vt:lpstr>
      <vt:lpstr>ITC Avant Garde Gothic</vt:lpstr>
      <vt:lpstr>Office Theme</vt:lpstr>
      <vt:lpstr>FALLAS DE VALENCIA 2027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Solo con planear EL VIAJE ya estoy disfrutando</dc:title>
  <dc:creator>Fernando Carrasco</dc:creator>
  <cp:lastModifiedBy>GRUPOS1</cp:lastModifiedBy>
  <cp:revision>18</cp:revision>
  <cp:lastPrinted>2025-11-27T11:54:01Z</cp:lastPrinted>
  <dcterms:created xsi:type="dcterms:W3CDTF">2023-12-13T12:27:37Z</dcterms:created>
  <dcterms:modified xsi:type="dcterms:W3CDTF">2026-08-24T08:29:04Z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2023-12-13T00:00:00Z</vt:filetime>
  </property>
</Properties>
</file>